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handoutMasterIdLst>
    <p:handoutMasterId r:id="rId24"/>
  </p:handoutMasterIdLst>
  <p:sldIdLst>
    <p:sldId id="323" r:id="rId2"/>
    <p:sldId id="360" r:id="rId3"/>
    <p:sldId id="364" r:id="rId4"/>
    <p:sldId id="385" r:id="rId5"/>
    <p:sldId id="365" r:id="rId6"/>
    <p:sldId id="366" r:id="rId7"/>
    <p:sldId id="363" r:id="rId8"/>
    <p:sldId id="379" r:id="rId9"/>
    <p:sldId id="367" r:id="rId10"/>
    <p:sldId id="368" r:id="rId11"/>
    <p:sldId id="375" r:id="rId12"/>
    <p:sldId id="369" r:id="rId13"/>
    <p:sldId id="377" r:id="rId14"/>
    <p:sldId id="370" r:id="rId15"/>
    <p:sldId id="378" r:id="rId16"/>
    <p:sldId id="372" r:id="rId17"/>
    <p:sldId id="374" r:id="rId18"/>
    <p:sldId id="380" r:id="rId19"/>
    <p:sldId id="381" r:id="rId20"/>
    <p:sldId id="382" r:id="rId21"/>
    <p:sldId id="383" r:id="rId22"/>
  </p:sldIdLst>
  <p:sldSz cx="12195175" cy="6859588"/>
  <p:notesSz cx="9929813" cy="6797675"/>
  <p:defaultTextStyle>
    <a:defPPr>
      <a:defRPr lang="ru-RU"/>
    </a:defPPr>
    <a:lvl1pPr marL="0" algn="l" defTabSz="1219444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722" algn="l" defTabSz="1219444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9444" algn="l" defTabSz="1219444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9166" algn="l" defTabSz="1219444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8888" algn="l" defTabSz="1219444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8610" algn="l" defTabSz="1219444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8332" algn="l" defTabSz="1219444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8053" algn="l" defTabSz="1219444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7775" algn="l" defTabSz="1219444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orient="horz" pos="3838">
          <p15:clr>
            <a:srgbClr val="A4A3A4"/>
          </p15:clr>
        </p15:guide>
        <p15:guide id="3" orient="horz" pos="482">
          <p15:clr>
            <a:srgbClr val="A4A3A4"/>
          </p15:clr>
        </p15:guide>
        <p15:guide id="4" pos="384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F81BD"/>
    <a:srgbClr val="D0DCE8"/>
    <a:srgbClr val="345E84"/>
    <a:srgbClr val="1B3E5E"/>
    <a:srgbClr val="667588"/>
    <a:srgbClr val="00B050"/>
    <a:srgbClr val="FFFFFF"/>
    <a:srgbClr val="1C70B6"/>
    <a:srgbClr val="BFDBF7"/>
    <a:srgbClr val="014F8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/>
    <p:restoredTop sz="94660"/>
  </p:normalViewPr>
  <p:slideViewPr>
    <p:cSldViewPr showGuides="1">
      <p:cViewPr varScale="1">
        <p:scale>
          <a:sx n="101" d="100"/>
          <a:sy n="101" d="100"/>
        </p:scale>
        <p:origin x="180" y="96"/>
      </p:cViewPr>
      <p:guideLst>
        <p:guide orient="horz" pos="2160"/>
        <p:guide orient="horz" pos="3838"/>
        <p:guide orient="horz" pos="482"/>
        <p:guide pos="3841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126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02919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5624597" y="0"/>
            <a:ext cx="4302919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2ECE01-262E-491C-9371-C0E1B87C3391}" type="datetimeFigureOut">
              <a:rPr lang="ru-RU" smtClean="0"/>
              <a:pPr/>
              <a:t>30.03.2026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1" y="6456612"/>
            <a:ext cx="4302919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5624597" y="6456612"/>
            <a:ext cx="4302919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A965DA-1C06-4B3D-AA1E-C4BE0D243F0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20455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02919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624597" y="0"/>
            <a:ext cx="4302919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E9E8C8-3E17-44D3-AA8E-B6304AE484F4}" type="datetimeFigureOut">
              <a:rPr lang="ru-RU" smtClean="0"/>
              <a:pPr/>
              <a:t>30.03.2026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698750" y="509588"/>
            <a:ext cx="4532313" cy="25495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92982" y="3228895"/>
            <a:ext cx="7943850" cy="305895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6456612"/>
            <a:ext cx="4302919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624597" y="6456612"/>
            <a:ext cx="4302919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55C1CE-9410-4DF3-A525-9CA07DC7B67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65265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19444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609722" algn="l" defTabSz="1219444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1219444" algn="l" defTabSz="1219444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829166" algn="l" defTabSz="1219444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2438888" algn="l" defTabSz="1219444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3048610" algn="l" defTabSz="1219444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8332" algn="l" defTabSz="1219444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8053" algn="l" defTabSz="1219444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7775" algn="l" defTabSz="1219444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 userDrawn="1"/>
        </p:nvSpPr>
        <p:spPr>
          <a:xfrm rot="16200000">
            <a:off x="6489031" y="-884568"/>
            <a:ext cx="1872288" cy="9540000"/>
          </a:xfrm>
          <a:prstGeom prst="rect">
            <a:avLst/>
          </a:prstGeom>
          <a:solidFill>
            <a:srgbClr val="1B3E5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Ромб 4"/>
          <p:cNvSpPr/>
          <p:nvPr userDrawn="1"/>
        </p:nvSpPr>
        <p:spPr>
          <a:xfrm>
            <a:off x="337107" y="1056320"/>
            <a:ext cx="1440000" cy="1440000"/>
          </a:xfrm>
          <a:prstGeom prst="diamond">
            <a:avLst/>
          </a:prstGeom>
          <a:noFill/>
          <a:ln>
            <a:solidFill>
              <a:srgbClr val="D0DCE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Ромб 5"/>
          <p:cNvSpPr/>
          <p:nvPr userDrawn="1"/>
        </p:nvSpPr>
        <p:spPr>
          <a:xfrm>
            <a:off x="337107" y="2563258"/>
            <a:ext cx="1440000" cy="1440000"/>
          </a:xfrm>
          <a:prstGeom prst="diamond">
            <a:avLst/>
          </a:prstGeom>
          <a:solidFill>
            <a:srgbClr val="1B3E5E"/>
          </a:solidFill>
          <a:ln>
            <a:solidFill>
              <a:srgbClr val="D0DCE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Ромб 6"/>
          <p:cNvSpPr>
            <a:spLocks noChangeAspect="1"/>
          </p:cNvSpPr>
          <p:nvPr userDrawn="1"/>
        </p:nvSpPr>
        <p:spPr>
          <a:xfrm>
            <a:off x="1111403" y="981522"/>
            <a:ext cx="3096000" cy="3096000"/>
          </a:xfrm>
          <a:prstGeom prst="diamond">
            <a:avLst/>
          </a:prstGeom>
          <a:solidFill>
            <a:srgbClr val="4F81BD"/>
          </a:solidFill>
          <a:ln>
            <a:solidFill>
              <a:srgbClr val="D0DCE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Ромб 7"/>
          <p:cNvSpPr/>
          <p:nvPr userDrawn="1"/>
        </p:nvSpPr>
        <p:spPr>
          <a:xfrm>
            <a:off x="1111402" y="3330179"/>
            <a:ext cx="1440000" cy="1440000"/>
          </a:xfrm>
          <a:prstGeom prst="diamond">
            <a:avLst/>
          </a:prstGeom>
          <a:solidFill>
            <a:srgbClr val="4F81BD"/>
          </a:solidFill>
          <a:ln>
            <a:solidFill>
              <a:srgbClr val="D0DCE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9" name="Рисунок 1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9107" y="1474473"/>
            <a:ext cx="756000" cy="603693"/>
          </a:xfrm>
          <a:prstGeom prst="rect">
            <a:avLst/>
          </a:prstGeom>
        </p:spPr>
      </p:pic>
      <p:sp>
        <p:nvSpPr>
          <p:cNvPr id="12" name="Ромб 11"/>
          <p:cNvSpPr/>
          <p:nvPr userDrawn="1"/>
        </p:nvSpPr>
        <p:spPr>
          <a:xfrm>
            <a:off x="1885698" y="4097100"/>
            <a:ext cx="1440000" cy="1440000"/>
          </a:xfrm>
          <a:prstGeom prst="diamond">
            <a:avLst/>
          </a:prstGeom>
          <a:solidFill>
            <a:srgbClr val="4F81BD"/>
          </a:solidFill>
          <a:ln>
            <a:solidFill>
              <a:srgbClr val="D0DCE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Ромб 13"/>
          <p:cNvSpPr/>
          <p:nvPr userDrawn="1"/>
        </p:nvSpPr>
        <p:spPr>
          <a:xfrm>
            <a:off x="1111403" y="4867354"/>
            <a:ext cx="1440000" cy="1440000"/>
          </a:xfrm>
          <a:prstGeom prst="diamond">
            <a:avLst/>
          </a:prstGeom>
          <a:solidFill>
            <a:srgbClr val="1B3E5E"/>
          </a:solidFill>
          <a:ln>
            <a:solidFill>
              <a:srgbClr val="D0DCE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ый треугольник 1"/>
          <p:cNvSpPr/>
          <p:nvPr userDrawn="1"/>
        </p:nvSpPr>
        <p:spPr>
          <a:xfrm rot="16200000">
            <a:off x="10322966" y="2949367"/>
            <a:ext cx="1872209" cy="1872209"/>
          </a:xfrm>
          <a:prstGeom prst="rtTriangle">
            <a:avLst/>
          </a:prstGeom>
          <a:solidFill>
            <a:srgbClr val="4F81B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ru-RU"/>
          </a:p>
        </p:txBody>
      </p:sp>
      <p:sp>
        <p:nvSpPr>
          <p:cNvPr id="10" name="Параллелограмм 9"/>
          <p:cNvSpPr/>
          <p:nvPr userDrawn="1"/>
        </p:nvSpPr>
        <p:spPr>
          <a:xfrm>
            <a:off x="3960000" y="2841432"/>
            <a:ext cx="8280000" cy="72000"/>
          </a:xfrm>
          <a:prstGeom prst="parallelogram">
            <a:avLst/>
          </a:prstGeom>
          <a:solidFill>
            <a:srgbClr val="1B3E5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 userDrawn="1"/>
        </p:nvSpPr>
        <p:spPr>
          <a:xfrm rot="16200000">
            <a:off x="11745175" y="270000"/>
            <a:ext cx="720000" cy="180000"/>
          </a:xfrm>
          <a:prstGeom prst="rect">
            <a:avLst/>
          </a:prstGeom>
          <a:solidFill>
            <a:srgbClr val="1B3E5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 userDrawn="1"/>
        </p:nvSpPr>
        <p:spPr>
          <a:xfrm rot="16200000">
            <a:off x="11304000" y="72000"/>
            <a:ext cx="720000" cy="576000"/>
          </a:xfrm>
          <a:prstGeom prst="rect">
            <a:avLst/>
          </a:prstGeom>
          <a:solidFill>
            <a:srgbClr val="4F81B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Ромб 2"/>
          <p:cNvSpPr>
            <a:spLocks noChangeAspect="1"/>
          </p:cNvSpPr>
          <p:nvPr userDrawn="1"/>
        </p:nvSpPr>
        <p:spPr>
          <a:xfrm>
            <a:off x="10994131" y="0"/>
            <a:ext cx="720000" cy="720000"/>
          </a:xfrm>
          <a:prstGeom prst="diamond">
            <a:avLst/>
          </a:prstGeom>
          <a:solidFill>
            <a:srgbClr val="345E8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Заголовок 3"/>
          <p:cNvSpPr txBox="1">
            <a:spLocks/>
          </p:cNvSpPr>
          <p:nvPr userDrawn="1"/>
        </p:nvSpPr>
        <p:spPr>
          <a:xfrm>
            <a:off x="1489075" y="190723"/>
            <a:ext cx="10032277" cy="338554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ru-RU" sz="2200" b="1" spc="90" baseline="0" dirty="0">
                <a:solidFill>
                  <a:srgbClr val="D0DCE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cs typeface="Arial" panose="020B0604020202020204" pitchFamily="34" charset="0"/>
              </a:rPr>
              <a:t>РЕСПУБЛИКАНСКОЕ АВГУСТОВСКОЕ СОВЕЩАНИЕ ПО ОБРАЗОВАНИЮ</a:t>
            </a:r>
          </a:p>
        </p:txBody>
      </p:sp>
    </p:spTree>
    <p:extLst>
      <p:ext uri="{BB962C8B-B14F-4D97-AF65-F5344CB8AC3E}">
        <p14:creationId xmlns:p14="http://schemas.microsoft.com/office/powerpoint/2010/main" val="32677544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 userDrawn="1"/>
        </p:nvSpPr>
        <p:spPr>
          <a:xfrm rot="16200000">
            <a:off x="6489031" y="-884568"/>
            <a:ext cx="1872288" cy="9540000"/>
          </a:xfrm>
          <a:prstGeom prst="rect">
            <a:avLst/>
          </a:prstGeom>
          <a:solidFill>
            <a:srgbClr val="1B3E5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Ромб 4"/>
          <p:cNvSpPr/>
          <p:nvPr userDrawn="1"/>
        </p:nvSpPr>
        <p:spPr>
          <a:xfrm>
            <a:off x="337107" y="1044000"/>
            <a:ext cx="1440000" cy="1440000"/>
          </a:xfrm>
          <a:prstGeom prst="diamond">
            <a:avLst/>
          </a:prstGeom>
          <a:noFill/>
          <a:ln>
            <a:solidFill>
              <a:srgbClr val="D0DCE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Ромб 5"/>
          <p:cNvSpPr/>
          <p:nvPr userDrawn="1"/>
        </p:nvSpPr>
        <p:spPr>
          <a:xfrm>
            <a:off x="337107" y="2563258"/>
            <a:ext cx="1440000" cy="1440000"/>
          </a:xfrm>
          <a:prstGeom prst="diamond">
            <a:avLst/>
          </a:prstGeom>
          <a:solidFill>
            <a:srgbClr val="1B3E5E"/>
          </a:solidFill>
          <a:ln>
            <a:solidFill>
              <a:srgbClr val="D0DCE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Ромб 7"/>
          <p:cNvSpPr/>
          <p:nvPr userDrawn="1"/>
        </p:nvSpPr>
        <p:spPr>
          <a:xfrm>
            <a:off x="1111402" y="3333629"/>
            <a:ext cx="1440000" cy="1440000"/>
          </a:xfrm>
          <a:prstGeom prst="diamond">
            <a:avLst/>
          </a:prstGeom>
          <a:solidFill>
            <a:srgbClr val="4F81BD"/>
          </a:solidFill>
          <a:ln>
            <a:solidFill>
              <a:srgbClr val="D0DCE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9" name="Рисунок 1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9107" y="1471843"/>
            <a:ext cx="756000" cy="603693"/>
          </a:xfrm>
          <a:prstGeom prst="rect">
            <a:avLst/>
          </a:prstGeom>
        </p:spPr>
      </p:pic>
      <p:sp>
        <p:nvSpPr>
          <p:cNvPr id="12" name="Ромб 11"/>
          <p:cNvSpPr/>
          <p:nvPr userDrawn="1"/>
        </p:nvSpPr>
        <p:spPr>
          <a:xfrm>
            <a:off x="1885698" y="4100491"/>
            <a:ext cx="1440000" cy="1440000"/>
          </a:xfrm>
          <a:prstGeom prst="diamond">
            <a:avLst/>
          </a:prstGeom>
          <a:solidFill>
            <a:srgbClr val="4F81BD"/>
          </a:solidFill>
          <a:ln>
            <a:solidFill>
              <a:srgbClr val="D0DCE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Ромб 13"/>
          <p:cNvSpPr/>
          <p:nvPr userDrawn="1"/>
        </p:nvSpPr>
        <p:spPr>
          <a:xfrm>
            <a:off x="1111403" y="4867354"/>
            <a:ext cx="1440000" cy="1440000"/>
          </a:xfrm>
          <a:prstGeom prst="diamond">
            <a:avLst/>
          </a:prstGeom>
          <a:solidFill>
            <a:srgbClr val="1B3E5E"/>
          </a:solidFill>
          <a:ln>
            <a:solidFill>
              <a:srgbClr val="D0DCE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ый треугольник 1"/>
          <p:cNvSpPr/>
          <p:nvPr userDrawn="1"/>
        </p:nvSpPr>
        <p:spPr>
          <a:xfrm rot="16200000">
            <a:off x="10322966" y="2949367"/>
            <a:ext cx="1872209" cy="1872209"/>
          </a:xfrm>
          <a:prstGeom prst="rtTriangle">
            <a:avLst/>
          </a:prstGeom>
          <a:solidFill>
            <a:srgbClr val="4F81B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ru-RU"/>
          </a:p>
        </p:txBody>
      </p:sp>
      <p:sp>
        <p:nvSpPr>
          <p:cNvPr id="10" name="Параллелограмм 9"/>
          <p:cNvSpPr/>
          <p:nvPr userDrawn="1"/>
        </p:nvSpPr>
        <p:spPr>
          <a:xfrm>
            <a:off x="3960000" y="2841432"/>
            <a:ext cx="8280000" cy="72000"/>
          </a:xfrm>
          <a:prstGeom prst="parallelogram">
            <a:avLst/>
          </a:prstGeom>
          <a:solidFill>
            <a:srgbClr val="1B3E5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 userDrawn="1"/>
        </p:nvSpPr>
        <p:spPr>
          <a:xfrm rot="16200000">
            <a:off x="11745175" y="270000"/>
            <a:ext cx="720000" cy="180000"/>
          </a:xfrm>
          <a:prstGeom prst="rect">
            <a:avLst/>
          </a:prstGeom>
          <a:solidFill>
            <a:srgbClr val="1B3E5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 userDrawn="1"/>
        </p:nvSpPr>
        <p:spPr>
          <a:xfrm rot="16200000">
            <a:off x="11304000" y="72000"/>
            <a:ext cx="720000" cy="576000"/>
          </a:xfrm>
          <a:prstGeom prst="rect">
            <a:avLst/>
          </a:prstGeom>
          <a:solidFill>
            <a:srgbClr val="4F81B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Ромб 2"/>
          <p:cNvSpPr>
            <a:spLocks noChangeAspect="1"/>
          </p:cNvSpPr>
          <p:nvPr userDrawn="1"/>
        </p:nvSpPr>
        <p:spPr>
          <a:xfrm>
            <a:off x="10994131" y="0"/>
            <a:ext cx="720000" cy="720000"/>
          </a:xfrm>
          <a:prstGeom prst="diamond">
            <a:avLst/>
          </a:prstGeom>
          <a:solidFill>
            <a:srgbClr val="345E8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Заголовок 3"/>
          <p:cNvSpPr txBox="1">
            <a:spLocks/>
          </p:cNvSpPr>
          <p:nvPr userDrawn="1"/>
        </p:nvSpPr>
        <p:spPr>
          <a:xfrm>
            <a:off x="1489075" y="190723"/>
            <a:ext cx="10032277" cy="338554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ru-RU" sz="2200" b="1" spc="90" baseline="0" dirty="0">
                <a:solidFill>
                  <a:srgbClr val="D0DCE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cs typeface="Arial" panose="020B0604020202020204" pitchFamily="34" charset="0"/>
              </a:rPr>
              <a:t>РЕСПУБЛИКАНСКОЕ АВГУСТОВСКОЕ СОВЕЩАНИЕ ПО ОБРАЗОВАНИЮ</a:t>
            </a:r>
          </a:p>
        </p:txBody>
      </p:sp>
      <p:sp>
        <p:nvSpPr>
          <p:cNvPr id="17" name="Ромб 16"/>
          <p:cNvSpPr>
            <a:spLocks noChangeAspect="1"/>
          </p:cNvSpPr>
          <p:nvPr userDrawn="1"/>
        </p:nvSpPr>
        <p:spPr>
          <a:xfrm>
            <a:off x="1111403" y="981522"/>
            <a:ext cx="3096000" cy="3096000"/>
          </a:xfrm>
          <a:prstGeom prst="diamond">
            <a:avLst/>
          </a:prstGeom>
          <a:solidFill>
            <a:srgbClr val="4F81BD"/>
          </a:solidFill>
          <a:ln>
            <a:solidFill>
              <a:srgbClr val="D0DCE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54768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 userDrawn="1"/>
        </p:nvGrpSpPr>
        <p:grpSpPr>
          <a:xfrm>
            <a:off x="-167109" y="5976000"/>
            <a:ext cx="12529392" cy="893359"/>
            <a:chOff x="-167109" y="5976000"/>
            <a:chExt cx="12529392" cy="893359"/>
          </a:xfrm>
        </p:grpSpPr>
        <p:sp>
          <p:nvSpPr>
            <p:cNvPr id="3" name="Ромб 2"/>
            <p:cNvSpPr>
              <a:spLocks/>
            </p:cNvSpPr>
            <p:nvPr/>
          </p:nvSpPr>
          <p:spPr>
            <a:xfrm>
              <a:off x="10656425" y="5976000"/>
              <a:ext cx="720000" cy="720000"/>
            </a:xfrm>
            <a:prstGeom prst="diamond">
              <a:avLst/>
            </a:prstGeom>
            <a:solidFill>
              <a:srgbClr val="345E84"/>
            </a:solidFill>
            <a:ln w="254000" cap="flat">
              <a:noFill/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pSp>
          <p:nvGrpSpPr>
            <p:cNvPr id="4" name="Группа 3"/>
            <p:cNvGrpSpPr/>
            <p:nvPr/>
          </p:nvGrpSpPr>
          <p:grpSpPr>
            <a:xfrm>
              <a:off x="-167109" y="6094090"/>
              <a:ext cx="1152128" cy="775269"/>
              <a:chOff x="1777107" y="6094090"/>
              <a:chExt cx="1152128" cy="775269"/>
            </a:xfrm>
          </p:grpSpPr>
          <p:sp>
            <p:nvSpPr>
              <p:cNvPr id="77" name="Ромб 76"/>
              <p:cNvSpPr>
                <a:spLocks noChangeAspect="1"/>
              </p:cNvSpPr>
              <p:nvPr/>
            </p:nvSpPr>
            <p:spPr>
              <a:xfrm>
                <a:off x="1777107" y="6473359"/>
                <a:ext cx="396000" cy="396000"/>
              </a:xfrm>
              <a:prstGeom prst="diamond">
                <a:avLst/>
              </a:prstGeom>
              <a:solidFill>
                <a:srgbClr val="1B3E5E"/>
              </a:solidFill>
              <a:ln w="127000" cap="flat">
                <a:noFill/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78" name="Ромб 77"/>
              <p:cNvSpPr>
                <a:spLocks noChangeAspect="1"/>
              </p:cNvSpPr>
              <p:nvPr/>
            </p:nvSpPr>
            <p:spPr>
              <a:xfrm>
                <a:off x="2230807" y="6545359"/>
                <a:ext cx="252000" cy="252000"/>
              </a:xfrm>
              <a:prstGeom prst="diamond">
                <a:avLst/>
              </a:prstGeom>
              <a:ln w="25400" cap="flat">
                <a:solidFill>
                  <a:srgbClr val="1B3E5E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79" name="Ромб 78"/>
              <p:cNvSpPr>
                <a:spLocks noChangeAspect="1"/>
              </p:cNvSpPr>
              <p:nvPr/>
            </p:nvSpPr>
            <p:spPr>
              <a:xfrm>
                <a:off x="2158807" y="6094090"/>
                <a:ext cx="396000" cy="396000"/>
              </a:xfrm>
              <a:prstGeom prst="diamond">
                <a:avLst/>
              </a:prstGeom>
              <a:solidFill>
                <a:srgbClr val="1B3E5E"/>
              </a:solidFill>
              <a:ln w="127000" cap="flat">
                <a:noFill/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80" name="Ромб 79"/>
              <p:cNvSpPr>
                <a:spLocks noChangeAspect="1"/>
              </p:cNvSpPr>
              <p:nvPr/>
            </p:nvSpPr>
            <p:spPr>
              <a:xfrm>
                <a:off x="2533235" y="6473359"/>
                <a:ext cx="396000" cy="396000"/>
              </a:xfrm>
              <a:prstGeom prst="diamond">
                <a:avLst/>
              </a:prstGeom>
              <a:solidFill>
                <a:srgbClr val="1B3E5E"/>
              </a:solidFill>
              <a:ln w="127000" cap="flat">
                <a:noFill/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81" name="Ромб 80"/>
              <p:cNvSpPr>
                <a:spLocks noChangeAspect="1"/>
              </p:cNvSpPr>
              <p:nvPr/>
            </p:nvSpPr>
            <p:spPr>
              <a:xfrm>
                <a:off x="2018662" y="6319050"/>
                <a:ext cx="216000" cy="216000"/>
              </a:xfrm>
              <a:prstGeom prst="diamond">
                <a:avLst/>
              </a:prstGeom>
              <a:solidFill>
                <a:srgbClr val="1B3E5E"/>
              </a:solidFill>
              <a:ln w="127000" cap="flat">
                <a:noFill/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82" name="Ромб 81"/>
              <p:cNvSpPr>
                <a:spLocks noChangeAspect="1"/>
              </p:cNvSpPr>
              <p:nvPr/>
            </p:nvSpPr>
            <p:spPr>
              <a:xfrm>
                <a:off x="2485565" y="6329337"/>
                <a:ext cx="216000" cy="216000"/>
              </a:xfrm>
              <a:prstGeom prst="diamond">
                <a:avLst/>
              </a:prstGeom>
              <a:solidFill>
                <a:srgbClr val="1B3E5E"/>
              </a:solidFill>
              <a:ln w="127000" cap="flat">
                <a:noFill/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grpSp>
          <p:nvGrpSpPr>
            <p:cNvPr id="5" name="Группа 4"/>
            <p:cNvGrpSpPr/>
            <p:nvPr/>
          </p:nvGrpSpPr>
          <p:grpSpPr>
            <a:xfrm>
              <a:off x="1097031" y="6094090"/>
              <a:ext cx="1152128" cy="775269"/>
              <a:chOff x="1777107" y="6094090"/>
              <a:chExt cx="1152128" cy="775269"/>
            </a:xfrm>
          </p:grpSpPr>
          <p:sp>
            <p:nvSpPr>
              <p:cNvPr id="71" name="Ромб 70"/>
              <p:cNvSpPr>
                <a:spLocks noChangeAspect="1"/>
              </p:cNvSpPr>
              <p:nvPr/>
            </p:nvSpPr>
            <p:spPr>
              <a:xfrm>
                <a:off x="1777107" y="6473359"/>
                <a:ext cx="396000" cy="396000"/>
              </a:xfrm>
              <a:prstGeom prst="diamond">
                <a:avLst/>
              </a:prstGeom>
              <a:solidFill>
                <a:srgbClr val="1B3E5E"/>
              </a:solidFill>
              <a:ln w="127000" cap="flat">
                <a:noFill/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72" name="Ромб 71"/>
              <p:cNvSpPr>
                <a:spLocks noChangeAspect="1"/>
              </p:cNvSpPr>
              <p:nvPr/>
            </p:nvSpPr>
            <p:spPr>
              <a:xfrm>
                <a:off x="2230807" y="6545359"/>
                <a:ext cx="252000" cy="252000"/>
              </a:xfrm>
              <a:prstGeom prst="diamond">
                <a:avLst/>
              </a:prstGeom>
              <a:ln w="25400" cap="flat">
                <a:solidFill>
                  <a:srgbClr val="1B3E5E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73" name="Ромб 72"/>
              <p:cNvSpPr>
                <a:spLocks noChangeAspect="1"/>
              </p:cNvSpPr>
              <p:nvPr/>
            </p:nvSpPr>
            <p:spPr>
              <a:xfrm>
                <a:off x="2158807" y="6094090"/>
                <a:ext cx="396000" cy="396000"/>
              </a:xfrm>
              <a:prstGeom prst="diamond">
                <a:avLst/>
              </a:prstGeom>
              <a:solidFill>
                <a:srgbClr val="1B3E5E"/>
              </a:solidFill>
              <a:ln w="127000" cap="flat">
                <a:noFill/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74" name="Ромб 73"/>
              <p:cNvSpPr>
                <a:spLocks noChangeAspect="1"/>
              </p:cNvSpPr>
              <p:nvPr/>
            </p:nvSpPr>
            <p:spPr>
              <a:xfrm>
                <a:off x="2533235" y="6473359"/>
                <a:ext cx="396000" cy="396000"/>
              </a:xfrm>
              <a:prstGeom prst="diamond">
                <a:avLst/>
              </a:prstGeom>
              <a:solidFill>
                <a:srgbClr val="1B3E5E"/>
              </a:solidFill>
              <a:ln w="127000" cap="flat">
                <a:noFill/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75" name="Ромб 74"/>
              <p:cNvSpPr>
                <a:spLocks noChangeAspect="1"/>
              </p:cNvSpPr>
              <p:nvPr/>
            </p:nvSpPr>
            <p:spPr>
              <a:xfrm>
                <a:off x="2018662" y="6319050"/>
                <a:ext cx="216000" cy="216000"/>
              </a:xfrm>
              <a:prstGeom prst="diamond">
                <a:avLst/>
              </a:prstGeom>
              <a:solidFill>
                <a:srgbClr val="1B3E5E"/>
              </a:solidFill>
              <a:ln w="127000" cap="flat">
                <a:noFill/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76" name="Ромб 75"/>
              <p:cNvSpPr>
                <a:spLocks noChangeAspect="1"/>
              </p:cNvSpPr>
              <p:nvPr/>
            </p:nvSpPr>
            <p:spPr>
              <a:xfrm>
                <a:off x="2485565" y="6329337"/>
                <a:ext cx="216000" cy="216000"/>
              </a:xfrm>
              <a:prstGeom prst="diamond">
                <a:avLst/>
              </a:prstGeom>
              <a:solidFill>
                <a:srgbClr val="1B3E5E"/>
              </a:solidFill>
              <a:ln w="127000" cap="flat">
                <a:noFill/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grpSp>
          <p:nvGrpSpPr>
            <p:cNvPr id="6" name="Группа 5"/>
            <p:cNvGrpSpPr/>
            <p:nvPr/>
          </p:nvGrpSpPr>
          <p:grpSpPr>
            <a:xfrm>
              <a:off x="2361171" y="6094090"/>
              <a:ext cx="1152128" cy="775269"/>
              <a:chOff x="1777107" y="6094090"/>
              <a:chExt cx="1152128" cy="775269"/>
            </a:xfrm>
          </p:grpSpPr>
          <p:sp>
            <p:nvSpPr>
              <p:cNvPr id="65" name="Ромб 64"/>
              <p:cNvSpPr>
                <a:spLocks noChangeAspect="1"/>
              </p:cNvSpPr>
              <p:nvPr/>
            </p:nvSpPr>
            <p:spPr>
              <a:xfrm>
                <a:off x="1777107" y="6473359"/>
                <a:ext cx="396000" cy="396000"/>
              </a:xfrm>
              <a:prstGeom prst="diamond">
                <a:avLst/>
              </a:prstGeom>
              <a:solidFill>
                <a:srgbClr val="1B3E5E"/>
              </a:solidFill>
              <a:ln w="127000" cap="flat">
                <a:noFill/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66" name="Ромб 65"/>
              <p:cNvSpPr>
                <a:spLocks noChangeAspect="1"/>
              </p:cNvSpPr>
              <p:nvPr/>
            </p:nvSpPr>
            <p:spPr>
              <a:xfrm>
                <a:off x="2230807" y="6545359"/>
                <a:ext cx="252000" cy="252000"/>
              </a:xfrm>
              <a:prstGeom prst="diamond">
                <a:avLst/>
              </a:prstGeom>
              <a:ln w="25400" cap="flat">
                <a:solidFill>
                  <a:srgbClr val="1B3E5E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67" name="Ромб 66"/>
              <p:cNvSpPr>
                <a:spLocks noChangeAspect="1"/>
              </p:cNvSpPr>
              <p:nvPr/>
            </p:nvSpPr>
            <p:spPr>
              <a:xfrm>
                <a:off x="2158807" y="6094090"/>
                <a:ext cx="396000" cy="396000"/>
              </a:xfrm>
              <a:prstGeom prst="diamond">
                <a:avLst/>
              </a:prstGeom>
              <a:solidFill>
                <a:srgbClr val="1B3E5E"/>
              </a:solidFill>
              <a:ln w="127000" cap="flat">
                <a:noFill/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68" name="Ромб 67"/>
              <p:cNvSpPr>
                <a:spLocks noChangeAspect="1"/>
              </p:cNvSpPr>
              <p:nvPr/>
            </p:nvSpPr>
            <p:spPr>
              <a:xfrm>
                <a:off x="2533235" y="6473359"/>
                <a:ext cx="396000" cy="396000"/>
              </a:xfrm>
              <a:prstGeom prst="diamond">
                <a:avLst/>
              </a:prstGeom>
              <a:solidFill>
                <a:srgbClr val="1B3E5E"/>
              </a:solidFill>
              <a:ln w="127000" cap="flat">
                <a:noFill/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69" name="Ромб 68"/>
              <p:cNvSpPr>
                <a:spLocks noChangeAspect="1"/>
              </p:cNvSpPr>
              <p:nvPr/>
            </p:nvSpPr>
            <p:spPr>
              <a:xfrm>
                <a:off x="2018662" y="6319050"/>
                <a:ext cx="216000" cy="216000"/>
              </a:xfrm>
              <a:prstGeom prst="diamond">
                <a:avLst/>
              </a:prstGeom>
              <a:solidFill>
                <a:srgbClr val="1B3E5E"/>
              </a:solidFill>
              <a:ln w="127000" cap="flat">
                <a:noFill/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70" name="Ромб 69"/>
              <p:cNvSpPr>
                <a:spLocks noChangeAspect="1"/>
              </p:cNvSpPr>
              <p:nvPr/>
            </p:nvSpPr>
            <p:spPr>
              <a:xfrm>
                <a:off x="2485565" y="6329337"/>
                <a:ext cx="216000" cy="216000"/>
              </a:xfrm>
              <a:prstGeom prst="diamond">
                <a:avLst/>
              </a:prstGeom>
              <a:solidFill>
                <a:srgbClr val="1B3E5E"/>
              </a:solidFill>
              <a:ln w="127000" cap="flat">
                <a:noFill/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grpSp>
          <p:nvGrpSpPr>
            <p:cNvPr id="7" name="Группа 6"/>
            <p:cNvGrpSpPr/>
            <p:nvPr/>
          </p:nvGrpSpPr>
          <p:grpSpPr>
            <a:xfrm>
              <a:off x="3625311" y="6094090"/>
              <a:ext cx="1152128" cy="775269"/>
              <a:chOff x="1777107" y="6094090"/>
              <a:chExt cx="1152128" cy="775269"/>
            </a:xfrm>
          </p:grpSpPr>
          <p:sp>
            <p:nvSpPr>
              <p:cNvPr id="59" name="Ромб 58"/>
              <p:cNvSpPr>
                <a:spLocks noChangeAspect="1"/>
              </p:cNvSpPr>
              <p:nvPr/>
            </p:nvSpPr>
            <p:spPr>
              <a:xfrm>
                <a:off x="1777107" y="6473359"/>
                <a:ext cx="396000" cy="396000"/>
              </a:xfrm>
              <a:prstGeom prst="diamond">
                <a:avLst/>
              </a:prstGeom>
              <a:solidFill>
                <a:srgbClr val="1B3E5E"/>
              </a:solidFill>
              <a:ln w="127000" cap="flat">
                <a:noFill/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60" name="Ромб 59"/>
              <p:cNvSpPr>
                <a:spLocks noChangeAspect="1"/>
              </p:cNvSpPr>
              <p:nvPr/>
            </p:nvSpPr>
            <p:spPr>
              <a:xfrm>
                <a:off x="2230807" y="6545359"/>
                <a:ext cx="252000" cy="252000"/>
              </a:xfrm>
              <a:prstGeom prst="diamond">
                <a:avLst/>
              </a:prstGeom>
              <a:ln w="25400" cap="flat">
                <a:solidFill>
                  <a:srgbClr val="1B3E5E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61" name="Ромб 60"/>
              <p:cNvSpPr>
                <a:spLocks noChangeAspect="1"/>
              </p:cNvSpPr>
              <p:nvPr/>
            </p:nvSpPr>
            <p:spPr>
              <a:xfrm>
                <a:off x="2158807" y="6094090"/>
                <a:ext cx="396000" cy="396000"/>
              </a:xfrm>
              <a:prstGeom prst="diamond">
                <a:avLst/>
              </a:prstGeom>
              <a:solidFill>
                <a:srgbClr val="1B3E5E"/>
              </a:solidFill>
              <a:ln w="127000" cap="flat">
                <a:noFill/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62" name="Ромб 61"/>
              <p:cNvSpPr>
                <a:spLocks noChangeAspect="1"/>
              </p:cNvSpPr>
              <p:nvPr/>
            </p:nvSpPr>
            <p:spPr>
              <a:xfrm>
                <a:off x="2533235" y="6473359"/>
                <a:ext cx="396000" cy="396000"/>
              </a:xfrm>
              <a:prstGeom prst="diamond">
                <a:avLst/>
              </a:prstGeom>
              <a:solidFill>
                <a:srgbClr val="1B3E5E"/>
              </a:solidFill>
              <a:ln w="127000" cap="flat">
                <a:noFill/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63" name="Ромб 62"/>
              <p:cNvSpPr>
                <a:spLocks noChangeAspect="1"/>
              </p:cNvSpPr>
              <p:nvPr/>
            </p:nvSpPr>
            <p:spPr>
              <a:xfrm>
                <a:off x="2018662" y="6319050"/>
                <a:ext cx="216000" cy="216000"/>
              </a:xfrm>
              <a:prstGeom prst="diamond">
                <a:avLst/>
              </a:prstGeom>
              <a:solidFill>
                <a:srgbClr val="1B3E5E"/>
              </a:solidFill>
              <a:ln w="127000" cap="flat">
                <a:noFill/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64" name="Ромб 63"/>
              <p:cNvSpPr>
                <a:spLocks noChangeAspect="1"/>
              </p:cNvSpPr>
              <p:nvPr/>
            </p:nvSpPr>
            <p:spPr>
              <a:xfrm>
                <a:off x="2485565" y="6329337"/>
                <a:ext cx="216000" cy="216000"/>
              </a:xfrm>
              <a:prstGeom prst="diamond">
                <a:avLst/>
              </a:prstGeom>
              <a:solidFill>
                <a:srgbClr val="1B3E5E"/>
              </a:solidFill>
              <a:ln w="127000" cap="flat">
                <a:noFill/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grpSp>
          <p:nvGrpSpPr>
            <p:cNvPr id="8" name="Группа 7"/>
            <p:cNvGrpSpPr/>
            <p:nvPr/>
          </p:nvGrpSpPr>
          <p:grpSpPr>
            <a:xfrm>
              <a:off x="4889451" y="6094090"/>
              <a:ext cx="1152128" cy="775269"/>
              <a:chOff x="1777107" y="6094090"/>
              <a:chExt cx="1152128" cy="775269"/>
            </a:xfrm>
          </p:grpSpPr>
          <p:sp>
            <p:nvSpPr>
              <p:cNvPr id="53" name="Ромб 52"/>
              <p:cNvSpPr>
                <a:spLocks noChangeAspect="1"/>
              </p:cNvSpPr>
              <p:nvPr/>
            </p:nvSpPr>
            <p:spPr>
              <a:xfrm>
                <a:off x="1777107" y="6473359"/>
                <a:ext cx="396000" cy="396000"/>
              </a:xfrm>
              <a:prstGeom prst="diamond">
                <a:avLst/>
              </a:prstGeom>
              <a:solidFill>
                <a:srgbClr val="1B3E5E"/>
              </a:solidFill>
              <a:ln w="127000" cap="flat">
                <a:noFill/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54" name="Ромб 53"/>
              <p:cNvSpPr>
                <a:spLocks noChangeAspect="1"/>
              </p:cNvSpPr>
              <p:nvPr/>
            </p:nvSpPr>
            <p:spPr>
              <a:xfrm>
                <a:off x="2230807" y="6545359"/>
                <a:ext cx="252000" cy="252000"/>
              </a:xfrm>
              <a:prstGeom prst="diamond">
                <a:avLst/>
              </a:prstGeom>
              <a:ln w="25400" cap="flat">
                <a:solidFill>
                  <a:srgbClr val="1B3E5E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55" name="Ромб 54"/>
              <p:cNvSpPr>
                <a:spLocks noChangeAspect="1"/>
              </p:cNvSpPr>
              <p:nvPr/>
            </p:nvSpPr>
            <p:spPr>
              <a:xfrm>
                <a:off x="2158807" y="6094090"/>
                <a:ext cx="396000" cy="396000"/>
              </a:xfrm>
              <a:prstGeom prst="diamond">
                <a:avLst/>
              </a:prstGeom>
              <a:solidFill>
                <a:srgbClr val="1B3E5E"/>
              </a:solidFill>
              <a:ln w="127000" cap="flat">
                <a:noFill/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56" name="Ромб 55"/>
              <p:cNvSpPr>
                <a:spLocks noChangeAspect="1"/>
              </p:cNvSpPr>
              <p:nvPr/>
            </p:nvSpPr>
            <p:spPr>
              <a:xfrm>
                <a:off x="2533235" y="6473359"/>
                <a:ext cx="396000" cy="396000"/>
              </a:xfrm>
              <a:prstGeom prst="diamond">
                <a:avLst/>
              </a:prstGeom>
              <a:solidFill>
                <a:srgbClr val="1B3E5E"/>
              </a:solidFill>
              <a:ln w="127000" cap="flat">
                <a:noFill/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57" name="Ромб 56"/>
              <p:cNvSpPr>
                <a:spLocks noChangeAspect="1"/>
              </p:cNvSpPr>
              <p:nvPr/>
            </p:nvSpPr>
            <p:spPr>
              <a:xfrm>
                <a:off x="2018662" y="6319050"/>
                <a:ext cx="216000" cy="216000"/>
              </a:xfrm>
              <a:prstGeom prst="diamond">
                <a:avLst/>
              </a:prstGeom>
              <a:solidFill>
                <a:srgbClr val="1B3E5E"/>
              </a:solidFill>
              <a:ln w="127000" cap="flat">
                <a:noFill/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58" name="Ромб 57"/>
              <p:cNvSpPr>
                <a:spLocks noChangeAspect="1"/>
              </p:cNvSpPr>
              <p:nvPr/>
            </p:nvSpPr>
            <p:spPr>
              <a:xfrm>
                <a:off x="2485565" y="6329337"/>
                <a:ext cx="216000" cy="216000"/>
              </a:xfrm>
              <a:prstGeom prst="diamond">
                <a:avLst/>
              </a:prstGeom>
              <a:solidFill>
                <a:srgbClr val="1B3E5E"/>
              </a:solidFill>
              <a:ln w="127000" cap="flat">
                <a:noFill/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grpSp>
          <p:nvGrpSpPr>
            <p:cNvPr id="9" name="Группа 8"/>
            <p:cNvGrpSpPr/>
            <p:nvPr/>
          </p:nvGrpSpPr>
          <p:grpSpPr>
            <a:xfrm>
              <a:off x="6153591" y="6094090"/>
              <a:ext cx="1152128" cy="775269"/>
              <a:chOff x="1777107" y="6094090"/>
              <a:chExt cx="1152128" cy="775269"/>
            </a:xfrm>
          </p:grpSpPr>
          <p:sp>
            <p:nvSpPr>
              <p:cNvPr id="47" name="Ромб 46"/>
              <p:cNvSpPr>
                <a:spLocks noChangeAspect="1"/>
              </p:cNvSpPr>
              <p:nvPr/>
            </p:nvSpPr>
            <p:spPr>
              <a:xfrm>
                <a:off x="1777107" y="6473359"/>
                <a:ext cx="396000" cy="396000"/>
              </a:xfrm>
              <a:prstGeom prst="diamond">
                <a:avLst/>
              </a:prstGeom>
              <a:solidFill>
                <a:srgbClr val="1B3E5E"/>
              </a:solidFill>
              <a:ln w="127000" cap="flat">
                <a:noFill/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48" name="Ромб 47"/>
              <p:cNvSpPr>
                <a:spLocks noChangeAspect="1"/>
              </p:cNvSpPr>
              <p:nvPr/>
            </p:nvSpPr>
            <p:spPr>
              <a:xfrm>
                <a:off x="2230807" y="6545359"/>
                <a:ext cx="252000" cy="252000"/>
              </a:xfrm>
              <a:prstGeom prst="diamond">
                <a:avLst/>
              </a:prstGeom>
              <a:ln w="25400" cap="flat">
                <a:solidFill>
                  <a:srgbClr val="1B3E5E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49" name="Ромб 48"/>
              <p:cNvSpPr>
                <a:spLocks noChangeAspect="1"/>
              </p:cNvSpPr>
              <p:nvPr/>
            </p:nvSpPr>
            <p:spPr>
              <a:xfrm>
                <a:off x="2158807" y="6094090"/>
                <a:ext cx="396000" cy="396000"/>
              </a:xfrm>
              <a:prstGeom prst="diamond">
                <a:avLst/>
              </a:prstGeom>
              <a:solidFill>
                <a:srgbClr val="1B3E5E"/>
              </a:solidFill>
              <a:ln w="127000" cap="flat">
                <a:noFill/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50" name="Ромб 49"/>
              <p:cNvSpPr>
                <a:spLocks noChangeAspect="1"/>
              </p:cNvSpPr>
              <p:nvPr/>
            </p:nvSpPr>
            <p:spPr>
              <a:xfrm>
                <a:off x="2533235" y="6473359"/>
                <a:ext cx="396000" cy="396000"/>
              </a:xfrm>
              <a:prstGeom prst="diamond">
                <a:avLst/>
              </a:prstGeom>
              <a:solidFill>
                <a:srgbClr val="1B3E5E"/>
              </a:solidFill>
              <a:ln w="127000" cap="flat">
                <a:noFill/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51" name="Ромб 50"/>
              <p:cNvSpPr>
                <a:spLocks noChangeAspect="1"/>
              </p:cNvSpPr>
              <p:nvPr/>
            </p:nvSpPr>
            <p:spPr>
              <a:xfrm>
                <a:off x="2018662" y="6319050"/>
                <a:ext cx="216000" cy="216000"/>
              </a:xfrm>
              <a:prstGeom prst="diamond">
                <a:avLst/>
              </a:prstGeom>
              <a:solidFill>
                <a:srgbClr val="1B3E5E"/>
              </a:solidFill>
              <a:ln w="127000" cap="flat">
                <a:noFill/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52" name="Ромб 51"/>
              <p:cNvSpPr>
                <a:spLocks noChangeAspect="1"/>
              </p:cNvSpPr>
              <p:nvPr/>
            </p:nvSpPr>
            <p:spPr>
              <a:xfrm>
                <a:off x="2485565" y="6329337"/>
                <a:ext cx="216000" cy="216000"/>
              </a:xfrm>
              <a:prstGeom prst="diamond">
                <a:avLst/>
              </a:prstGeom>
              <a:solidFill>
                <a:srgbClr val="1B3E5E"/>
              </a:solidFill>
              <a:ln w="127000" cap="flat">
                <a:noFill/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grpSp>
          <p:nvGrpSpPr>
            <p:cNvPr id="10" name="Группа 9"/>
            <p:cNvGrpSpPr/>
            <p:nvPr/>
          </p:nvGrpSpPr>
          <p:grpSpPr>
            <a:xfrm>
              <a:off x="7417731" y="6094090"/>
              <a:ext cx="1152128" cy="775269"/>
              <a:chOff x="1777107" y="6094090"/>
              <a:chExt cx="1152128" cy="775269"/>
            </a:xfrm>
          </p:grpSpPr>
          <p:sp>
            <p:nvSpPr>
              <p:cNvPr id="41" name="Ромб 40"/>
              <p:cNvSpPr>
                <a:spLocks noChangeAspect="1"/>
              </p:cNvSpPr>
              <p:nvPr/>
            </p:nvSpPr>
            <p:spPr>
              <a:xfrm>
                <a:off x="1777107" y="6473359"/>
                <a:ext cx="396000" cy="396000"/>
              </a:xfrm>
              <a:prstGeom prst="diamond">
                <a:avLst/>
              </a:prstGeom>
              <a:solidFill>
                <a:srgbClr val="1B3E5E"/>
              </a:solidFill>
              <a:ln w="127000" cap="flat">
                <a:noFill/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42" name="Ромб 41"/>
              <p:cNvSpPr>
                <a:spLocks noChangeAspect="1"/>
              </p:cNvSpPr>
              <p:nvPr/>
            </p:nvSpPr>
            <p:spPr>
              <a:xfrm>
                <a:off x="2230807" y="6545359"/>
                <a:ext cx="252000" cy="252000"/>
              </a:xfrm>
              <a:prstGeom prst="diamond">
                <a:avLst/>
              </a:prstGeom>
              <a:ln w="25400" cap="flat">
                <a:solidFill>
                  <a:srgbClr val="1B3E5E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43" name="Ромб 42"/>
              <p:cNvSpPr>
                <a:spLocks noChangeAspect="1"/>
              </p:cNvSpPr>
              <p:nvPr/>
            </p:nvSpPr>
            <p:spPr>
              <a:xfrm>
                <a:off x="2158807" y="6094090"/>
                <a:ext cx="396000" cy="396000"/>
              </a:xfrm>
              <a:prstGeom prst="diamond">
                <a:avLst/>
              </a:prstGeom>
              <a:solidFill>
                <a:srgbClr val="1B3E5E"/>
              </a:solidFill>
              <a:ln w="127000" cap="flat">
                <a:noFill/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44" name="Ромб 43"/>
              <p:cNvSpPr>
                <a:spLocks noChangeAspect="1"/>
              </p:cNvSpPr>
              <p:nvPr/>
            </p:nvSpPr>
            <p:spPr>
              <a:xfrm>
                <a:off x="2533235" y="6473359"/>
                <a:ext cx="396000" cy="396000"/>
              </a:xfrm>
              <a:prstGeom prst="diamond">
                <a:avLst/>
              </a:prstGeom>
              <a:solidFill>
                <a:srgbClr val="1B3E5E"/>
              </a:solidFill>
              <a:ln w="127000" cap="flat">
                <a:noFill/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45" name="Ромб 44"/>
              <p:cNvSpPr>
                <a:spLocks noChangeAspect="1"/>
              </p:cNvSpPr>
              <p:nvPr/>
            </p:nvSpPr>
            <p:spPr>
              <a:xfrm>
                <a:off x="2018662" y="6319050"/>
                <a:ext cx="216000" cy="216000"/>
              </a:xfrm>
              <a:prstGeom prst="diamond">
                <a:avLst/>
              </a:prstGeom>
              <a:solidFill>
                <a:srgbClr val="1B3E5E"/>
              </a:solidFill>
              <a:ln w="127000" cap="flat">
                <a:noFill/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46" name="Ромб 45"/>
              <p:cNvSpPr>
                <a:spLocks noChangeAspect="1"/>
              </p:cNvSpPr>
              <p:nvPr/>
            </p:nvSpPr>
            <p:spPr>
              <a:xfrm>
                <a:off x="2485565" y="6329337"/>
                <a:ext cx="216000" cy="216000"/>
              </a:xfrm>
              <a:prstGeom prst="diamond">
                <a:avLst/>
              </a:prstGeom>
              <a:solidFill>
                <a:srgbClr val="1B3E5E"/>
              </a:solidFill>
              <a:ln w="127000" cap="flat">
                <a:noFill/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grpSp>
          <p:nvGrpSpPr>
            <p:cNvPr id="11" name="Группа 10"/>
            <p:cNvGrpSpPr/>
            <p:nvPr/>
          </p:nvGrpSpPr>
          <p:grpSpPr>
            <a:xfrm>
              <a:off x="8681871" y="6094090"/>
              <a:ext cx="1152128" cy="775269"/>
              <a:chOff x="1777107" y="6094090"/>
              <a:chExt cx="1152128" cy="775269"/>
            </a:xfrm>
          </p:grpSpPr>
          <p:sp>
            <p:nvSpPr>
              <p:cNvPr id="35" name="Ромб 34"/>
              <p:cNvSpPr>
                <a:spLocks noChangeAspect="1"/>
              </p:cNvSpPr>
              <p:nvPr/>
            </p:nvSpPr>
            <p:spPr>
              <a:xfrm>
                <a:off x="1777107" y="6473359"/>
                <a:ext cx="396000" cy="396000"/>
              </a:xfrm>
              <a:prstGeom prst="diamond">
                <a:avLst/>
              </a:prstGeom>
              <a:solidFill>
                <a:srgbClr val="1B3E5E"/>
              </a:solidFill>
              <a:ln w="127000" cap="flat">
                <a:noFill/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36" name="Ромб 35"/>
              <p:cNvSpPr>
                <a:spLocks noChangeAspect="1"/>
              </p:cNvSpPr>
              <p:nvPr/>
            </p:nvSpPr>
            <p:spPr>
              <a:xfrm>
                <a:off x="2230807" y="6545359"/>
                <a:ext cx="252000" cy="252000"/>
              </a:xfrm>
              <a:prstGeom prst="diamond">
                <a:avLst/>
              </a:prstGeom>
              <a:ln w="25400" cap="flat">
                <a:solidFill>
                  <a:srgbClr val="1B3E5E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37" name="Ромб 36"/>
              <p:cNvSpPr>
                <a:spLocks noChangeAspect="1"/>
              </p:cNvSpPr>
              <p:nvPr/>
            </p:nvSpPr>
            <p:spPr>
              <a:xfrm>
                <a:off x="2158807" y="6094090"/>
                <a:ext cx="396000" cy="396000"/>
              </a:xfrm>
              <a:prstGeom prst="diamond">
                <a:avLst/>
              </a:prstGeom>
              <a:solidFill>
                <a:srgbClr val="1B3E5E"/>
              </a:solidFill>
              <a:ln w="127000" cap="flat">
                <a:noFill/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38" name="Ромб 37"/>
              <p:cNvSpPr>
                <a:spLocks noChangeAspect="1"/>
              </p:cNvSpPr>
              <p:nvPr/>
            </p:nvSpPr>
            <p:spPr>
              <a:xfrm>
                <a:off x="2533235" y="6473359"/>
                <a:ext cx="396000" cy="396000"/>
              </a:xfrm>
              <a:prstGeom prst="diamond">
                <a:avLst/>
              </a:prstGeom>
              <a:solidFill>
                <a:srgbClr val="1B3E5E"/>
              </a:solidFill>
              <a:ln w="127000" cap="flat">
                <a:noFill/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39" name="Ромб 38"/>
              <p:cNvSpPr>
                <a:spLocks noChangeAspect="1"/>
              </p:cNvSpPr>
              <p:nvPr/>
            </p:nvSpPr>
            <p:spPr>
              <a:xfrm>
                <a:off x="2018662" y="6319050"/>
                <a:ext cx="216000" cy="216000"/>
              </a:xfrm>
              <a:prstGeom prst="diamond">
                <a:avLst/>
              </a:prstGeom>
              <a:solidFill>
                <a:srgbClr val="1B3E5E"/>
              </a:solidFill>
              <a:ln w="127000" cap="flat">
                <a:noFill/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40" name="Ромб 39"/>
              <p:cNvSpPr>
                <a:spLocks noChangeAspect="1"/>
              </p:cNvSpPr>
              <p:nvPr/>
            </p:nvSpPr>
            <p:spPr>
              <a:xfrm>
                <a:off x="2485565" y="6329337"/>
                <a:ext cx="216000" cy="216000"/>
              </a:xfrm>
              <a:prstGeom prst="diamond">
                <a:avLst/>
              </a:prstGeom>
              <a:solidFill>
                <a:srgbClr val="1B3E5E"/>
              </a:solidFill>
              <a:ln w="127000" cap="flat">
                <a:noFill/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grpSp>
          <p:nvGrpSpPr>
            <p:cNvPr id="12" name="Группа 11"/>
            <p:cNvGrpSpPr/>
            <p:nvPr/>
          </p:nvGrpSpPr>
          <p:grpSpPr>
            <a:xfrm>
              <a:off x="9946011" y="6094090"/>
              <a:ext cx="1152128" cy="775269"/>
              <a:chOff x="1777107" y="6094090"/>
              <a:chExt cx="1152128" cy="775269"/>
            </a:xfrm>
          </p:grpSpPr>
          <p:sp>
            <p:nvSpPr>
              <p:cNvPr id="29" name="Ромб 28"/>
              <p:cNvSpPr>
                <a:spLocks noChangeAspect="1"/>
              </p:cNvSpPr>
              <p:nvPr/>
            </p:nvSpPr>
            <p:spPr>
              <a:xfrm>
                <a:off x="1777107" y="6473359"/>
                <a:ext cx="396000" cy="396000"/>
              </a:xfrm>
              <a:prstGeom prst="diamond">
                <a:avLst/>
              </a:prstGeom>
              <a:solidFill>
                <a:srgbClr val="1B3E5E"/>
              </a:solidFill>
              <a:ln w="127000" cap="flat">
                <a:noFill/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30" name="Ромб 29"/>
              <p:cNvSpPr>
                <a:spLocks noChangeAspect="1"/>
              </p:cNvSpPr>
              <p:nvPr/>
            </p:nvSpPr>
            <p:spPr>
              <a:xfrm>
                <a:off x="2230807" y="6545359"/>
                <a:ext cx="252000" cy="252000"/>
              </a:xfrm>
              <a:prstGeom prst="diamond">
                <a:avLst/>
              </a:prstGeom>
              <a:ln w="25400" cap="flat">
                <a:solidFill>
                  <a:srgbClr val="1B3E5E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31" name="Ромб 30"/>
              <p:cNvSpPr>
                <a:spLocks noChangeAspect="1"/>
              </p:cNvSpPr>
              <p:nvPr/>
            </p:nvSpPr>
            <p:spPr>
              <a:xfrm>
                <a:off x="2158807" y="6094090"/>
                <a:ext cx="396000" cy="396000"/>
              </a:xfrm>
              <a:prstGeom prst="diamond">
                <a:avLst/>
              </a:prstGeom>
              <a:solidFill>
                <a:srgbClr val="1B3E5E"/>
              </a:solidFill>
              <a:ln w="127000" cap="flat">
                <a:noFill/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32" name="Ромб 31"/>
              <p:cNvSpPr>
                <a:spLocks noChangeAspect="1"/>
              </p:cNvSpPr>
              <p:nvPr/>
            </p:nvSpPr>
            <p:spPr>
              <a:xfrm>
                <a:off x="2533235" y="6473359"/>
                <a:ext cx="396000" cy="396000"/>
              </a:xfrm>
              <a:prstGeom prst="diamond">
                <a:avLst/>
              </a:prstGeom>
              <a:solidFill>
                <a:srgbClr val="1B3E5E"/>
              </a:solidFill>
              <a:ln w="127000" cap="flat">
                <a:noFill/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33" name="Ромб 32"/>
              <p:cNvSpPr>
                <a:spLocks noChangeAspect="1"/>
              </p:cNvSpPr>
              <p:nvPr/>
            </p:nvSpPr>
            <p:spPr>
              <a:xfrm>
                <a:off x="2018662" y="6319050"/>
                <a:ext cx="216000" cy="216000"/>
              </a:xfrm>
              <a:prstGeom prst="diamond">
                <a:avLst/>
              </a:prstGeom>
              <a:solidFill>
                <a:srgbClr val="1B3E5E"/>
              </a:solidFill>
              <a:ln w="127000" cap="flat">
                <a:noFill/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34" name="Ромб 33"/>
              <p:cNvSpPr>
                <a:spLocks noChangeAspect="1"/>
              </p:cNvSpPr>
              <p:nvPr/>
            </p:nvSpPr>
            <p:spPr>
              <a:xfrm>
                <a:off x="2485565" y="6329337"/>
                <a:ext cx="216000" cy="216000"/>
              </a:xfrm>
              <a:prstGeom prst="diamond">
                <a:avLst/>
              </a:prstGeom>
              <a:solidFill>
                <a:srgbClr val="1B3E5E"/>
              </a:solidFill>
              <a:ln w="127000" cap="flat">
                <a:noFill/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grpSp>
          <p:nvGrpSpPr>
            <p:cNvPr id="13" name="Группа 12"/>
            <p:cNvGrpSpPr/>
            <p:nvPr/>
          </p:nvGrpSpPr>
          <p:grpSpPr>
            <a:xfrm>
              <a:off x="11210155" y="6094090"/>
              <a:ext cx="1152128" cy="775269"/>
              <a:chOff x="1777107" y="6094090"/>
              <a:chExt cx="1152128" cy="775269"/>
            </a:xfrm>
          </p:grpSpPr>
          <p:sp>
            <p:nvSpPr>
              <p:cNvPr id="23" name="Ромб 22"/>
              <p:cNvSpPr>
                <a:spLocks noChangeAspect="1"/>
              </p:cNvSpPr>
              <p:nvPr/>
            </p:nvSpPr>
            <p:spPr>
              <a:xfrm>
                <a:off x="1777107" y="6473359"/>
                <a:ext cx="396000" cy="396000"/>
              </a:xfrm>
              <a:prstGeom prst="diamond">
                <a:avLst/>
              </a:prstGeom>
              <a:solidFill>
                <a:srgbClr val="1B3E5E"/>
              </a:solidFill>
              <a:ln w="127000" cap="flat">
                <a:noFill/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24" name="Ромб 23"/>
              <p:cNvSpPr>
                <a:spLocks noChangeAspect="1"/>
              </p:cNvSpPr>
              <p:nvPr/>
            </p:nvSpPr>
            <p:spPr>
              <a:xfrm>
                <a:off x="2230807" y="6545359"/>
                <a:ext cx="252000" cy="252000"/>
              </a:xfrm>
              <a:prstGeom prst="diamond">
                <a:avLst/>
              </a:prstGeom>
              <a:ln w="25400" cap="flat">
                <a:solidFill>
                  <a:srgbClr val="1B3E5E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25" name="Ромб 24"/>
              <p:cNvSpPr>
                <a:spLocks noChangeAspect="1"/>
              </p:cNvSpPr>
              <p:nvPr/>
            </p:nvSpPr>
            <p:spPr>
              <a:xfrm>
                <a:off x="2158807" y="6094090"/>
                <a:ext cx="396000" cy="396000"/>
              </a:xfrm>
              <a:prstGeom prst="diamond">
                <a:avLst/>
              </a:prstGeom>
              <a:solidFill>
                <a:srgbClr val="1B3E5E"/>
              </a:solidFill>
              <a:ln w="127000" cap="flat">
                <a:noFill/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26" name="Ромб 25"/>
              <p:cNvSpPr>
                <a:spLocks noChangeAspect="1"/>
              </p:cNvSpPr>
              <p:nvPr/>
            </p:nvSpPr>
            <p:spPr>
              <a:xfrm>
                <a:off x="2533235" y="6473359"/>
                <a:ext cx="396000" cy="396000"/>
              </a:xfrm>
              <a:prstGeom prst="diamond">
                <a:avLst/>
              </a:prstGeom>
              <a:solidFill>
                <a:srgbClr val="1B3E5E"/>
              </a:solidFill>
              <a:ln w="127000" cap="flat">
                <a:noFill/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27" name="Ромб 26"/>
              <p:cNvSpPr>
                <a:spLocks noChangeAspect="1"/>
              </p:cNvSpPr>
              <p:nvPr/>
            </p:nvSpPr>
            <p:spPr>
              <a:xfrm>
                <a:off x="2018662" y="6319050"/>
                <a:ext cx="216000" cy="216000"/>
              </a:xfrm>
              <a:prstGeom prst="diamond">
                <a:avLst/>
              </a:prstGeom>
              <a:solidFill>
                <a:srgbClr val="1B3E5E"/>
              </a:solidFill>
              <a:ln w="127000" cap="flat">
                <a:noFill/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28" name="Ромб 27"/>
              <p:cNvSpPr>
                <a:spLocks noChangeAspect="1"/>
              </p:cNvSpPr>
              <p:nvPr/>
            </p:nvSpPr>
            <p:spPr>
              <a:xfrm>
                <a:off x="2485565" y="6329337"/>
                <a:ext cx="216000" cy="216000"/>
              </a:xfrm>
              <a:prstGeom prst="diamond">
                <a:avLst/>
              </a:prstGeom>
              <a:solidFill>
                <a:srgbClr val="1B3E5E"/>
              </a:solidFill>
              <a:ln w="127000" cap="flat">
                <a:noFill/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sp>
          <p:nvSpPr>
            <p:cNvPr id="14" name="Ромб 13"/>
            <p:cNvSpPr>
              <a:spLocks noChangeAspect="1"/>
            </p:cNvSpPr>
            <p:nvPr/>
          </p:nvSpPr>
          <p:spPr>
            <a:xfrm>
              <a:off x="825025" y="6094090"/>
              <a:ext cx="432000" cy="432000"/>
            </a:xfrm>
            <a:prstGeom prst="diamond">
              <a:avLst/>
            </a:prstGeom>
            <a:ln w="38100" cap="flat">
              <a:solidFill>
                <a:srgbClr val="1B3E5E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5" name="Ромб 14"/>
            <p:cNvSpPr>
              <a:spLocks noChangeAspect="1"/>
            </p:cNvSpPr>
            <p:nvPr/>
          </p:nvSpPr>
          <p:spPr>
            <a:xfrm>
              <a:off x="2089165" y="6094090"/>
              <a:ext cx="432000" cy="432000"/>
            </a:xfrm>
            <a:prstGeom prst="diamond">
              <a:avLst/>
            </a:prstGeom>
            <a:ln w="38100" cap="flat">
              <a:solidFill>
                <a:srgbClr val="1B3E5E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6" name="Ромб 15"/>
            <p:cNvSpPr>
              <a:spLocks noChangeAspect="1"/>
            </p:cNvSpPr>
            <p:nvPr/>
          </p:nvSpPr>
          <p:spPr>
            <a:xfrm>
              <a:off x="3353305" y="6094090"/>
              <a:ext cx="432000" cy="432000"/>
            </a:xfrm>
            <a:prstGeom prst="diamond">
              <a:avLst/>
            </a:prstGeom>
            <a:ln w="38100" cap="flat">
              <a:solidFill>
                <a:srgbClr val="1B3E5E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7" name="Ромб 16"/>
            <p:cNvSpPr>
              <a:spLocks noChangeAspect="1"/>
            </p:cNvSpPr>
            <p:nvPr/>
          </p:nvSpPr>
          <p:spPr>
            <a:xfrm>
              <a:off x="4617445" y="6094090"/>
              <a:ext cx="432000" cy="432000"/>
            </a:xfrm>
            <a:prstGeom prst="diamond">
              <a:avLst/>
            </a:prstGeom>
            <a:ln w="38100" cap="flat">
              <a:solidFill>
                <a:srgbClr val="1B3E5E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8" name="Ромб 17"/>
            <p:cNvSpPr>
              <a:spLocks noChangeAspect="1"/>
            </p:cNvSpPr>
            <p:nvPr/>
          </p:nvSpPr>
          <p:spPr>
            <a:xfrm>
              <a:off x="5881585" y="6094090"/>
              <a:ext cx="432000" cy="432000"/>
            </a:xfrm>
            <a:prstGeom prst="diamond">
              <a:avLst/>
            </a:prstGeom>
            <a:ln w="38100" cap="flat">
              <a:solidFill>
                <a:srgbClr val="1B3E5E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9" name="Ромб 18"/>
            <p:cNvSpPr>
              <a:spLocks noChangeAspect="1"/>
            </p:cNvSpPr>
            <p:nvPr/>
          </p:nvSpPr>
          <p:spPr>
            <a:xfrm>
              <a:off x="7145725" y="6094090"/>
              <a:ext cx="432000" cy="432000"/>
            </a:xfrm>
            <a:prstGeom prst="diamond">
              <a:avLst/>
            </a:prstGeom>
            <a:ln w="38100" cap="flat">
              <a:solidFill>
                <a:srgbClr val="1B3E5E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" name="Ромб 19"/>
            <p:cNvSpPr>
              <a:spLocks noChangeAspect="1"/>
            </p:cNvSpPr>
            <p:nvPr/>
          </p:nvSpPr>
          <p:spPr>
            <a:xfrm>
              <a:off x="8409865" y="6094090"/>
              <a:ext cx="432000" cy="432000"/>
            </a:xfrm>
            <a:prstGeom prst="diamond">
              <a:avLst/>
            </a:prstGeom>
            <a:ln w="38100" cap="flat">
              <a:solidFill>
                <a:srgbClr val="1B3E5E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Ромб 20"/>
            <p:cNvSpPr>
              <a:spLocks noChangeAspect="1"/>
            </p:cNvSpPr>
            <p:nvPr/>
          </p:nvSpPr>
          <p:spPr>
            <a:xfrm>
              <a:off x="9674005" y="6094090"/>
              <a:ext cx="432000" cy="432000"/>
            </a:xfrm>
            <a:prstGeom prst="diamond">
              <a:avLst/>
            </a:prstGeom>
            <a:ln w="38100" cap="flat">
              <a:solidFill>
                <a:srgbClr val="1B3E5E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Ромб 21"/>
            <p:cNvSpPr>
              <a:spLocks noChangeAspect="1"/>
            </p:cNvSpPr>
            <p:nvPr/>
          </p:nvSpPr>
          <p:spPr>
            <a:xfrm>
              <a:off x="10938145" y="6094090"/>
              <a:ext cx="432000" cy="432000"/>
            </a:xfrm>
            <a:prstGeom prst="diamond">
              <a:avLst/>
            </a:prstGeom>
            <a:ln w="38100" cap="flat">
              <a:solidFill>
                <a:srgbClr val="1B3E5E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cxnSp>
        <p:nvCxnSpPr>
          <p:cNvPr id="83" name="Прямая соединительная линия 82"/>
          <p:cNvCxnSpPr/>
          <p:nvPr userDrawn="1"/>
        </p:nvCxnSpPr>
        <p:spPr>
          <a:xfrm>
            <a:off x="0" y="753288"/>
            <a:ext cx="12195175" cy="0"/>
          </a:xfrm>
          <a:prstGeom prst="line">
            <a:avLst/>
          </a:prstGeom>
          <a:ln w="38100">
            <a:gradFill flip="none" rotWithShape="1">
              <a:gsLst>
                <a:gs pos="0">
                  <a:srgbClr val="1B3E5E"/>
                </a:gs>
                <a:gs pos="50000">
                  <a:srgbClr val="4F81BD"/>
                </a:gs>
                <a:gs pos="100000">
                  <a:srgbClr val="1B3E5E"/>
                </a:gs>
              </a:gsLst>
              <a:path path="shape">
                <a:fillToRect l="50000" t="50000" r="50000" b="50000"/>
              </a:path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43034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3" name="Прямая соединительная линия 82"/>
          <p:cNvCxnSpPr/>
          <p:nvPr userDrawn="1"/>
        </p:nvCxnSpPr>
        <p:spPr>
          <a:xfrm>
            <a:off x="0" y="753288"/>
            <a:ext cx="12195175" cy="0"/>
          </a:xfrm>
          <a:prstGeom prst="line">
            <a:avLst/>
          </a:prstGeom>
          <a:ln w="38100">
            <a:gradFill flip="none" rotWithShape="1">
              <a:gsLst>
                <a:gs pos="0">
                  <a:srgbClr val="1B3E5E"/>
                </a:gs>
                <a:gs pos="50000">
                  <a:srgbClr val="4F81BD"/>
                </a:gs>
                <a:gs pos="100000">
                  <a:srgbClr val="1B3E5E"/>
                </a:gs>
              </a:gsLst>
              <a:path path="shape">
                <a:fillToRect l="50000" t="50000" r="50000" b="50000"/>
              </a:path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006551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759" y="274701"/>
            <a:ext cx="10975658" cy="1143265"/>
          </a:xfrm>
          <a:prstGeom prst="rect">
            <a:avLst/>
          </a:prstGeom>
        </p:spPr>
        <p:txBody>
          <a:bodyPr vert="horz" lIns="121944" tIns="60972" rIns="121944" bIns="60972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759" y="1600572"/>
            <a:ext cx="10975658" cy="4527011"/>
          </a:xfrm>
          <a:prstGeom prst="rect">
            <a:avLst/>
          </a:prstGeom>
        </p:spPr>
        <p:txBody>
          <a:bodyPr vert="horz" lIns="121944" tIns="60972" rIns="121944" bIns="60972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9759" y="6357822"/>
            <a:ext cx="2845541" cy="365210"/>
          </a:xfrm>
          <a:prstGeom prst="rect">
            <a:avLst/>
          </a:prstGeom>
        </p:spPr>
        <p:txBody>
          <a:bodyPr vert="horz" lIns="121944" tIns="60972" rIns="121944" bIns="60972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DA9FA8-52A8-48AD-A3B5-1506AD70A40C}" type="datetimeFigureOut">
              <a:rPr lang="ru-RU" smtClean="0"/>
              <a:pPr/>
              <a:t>30.03.2026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66685" y="6357822"/>
            <a:ext cx="3861805" cy="365210"/>
          </a:xfrm>
          <a:prstGeom prst="rect">
            <a:avLst/>
          </a:prstGeom>
        </p:spPr>
        <p:txBody>
          <a:bodyPr vert="horz" lIns="121944" tIns="60972" rIns="121944" bIns="60972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39875" y="6357822"/>
            <a:ext cx="2845541" cy="365210"/>
          </a:xfrm>
          <a:prstGeom prst="rect">
            <a:avLst/>
          </a:prstGeom>
        </p:spPr>
        <p:txBody>
          <a:bodyPr vert="horz" lIns="121944" tIns="60972" rIns="121944" bIns="60972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A5A8B8-DFD8-48BC-942B-E1C255F4C4F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45038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3" r:id="rId2"/>
    <p:sldLayoutId id="2147483662" r:id="rId3"/>
    <p:sldLayoutId id="2147483672" r:id="rId4"/>
  </p:sldLayoutIdLst>
  <p:txStyles>
    <p:titleStyle>
      <a:lvl1pPr algn="ctr" defTabSz="1219444" rtl="0" eaLnBrk="1" latinLnBrk="0" hangingPunct="1">
        <a:spcBef>
          <a:spcPct val="0"/>
        </a:spcBef>
        <a:buNone/>
        <a:defRPr sz="5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291" indent="-457291" algn="l" defTabSz="1219444" rtl="0" eaLnBrk="1" latinLnBrk="0" hangingPunct="1">
        <a:spcBef>
          <a:spcPct val="20000"/>
        </a:spcBef>
        <a:buFont typeface="Arial" panose="020B0604020202020204" pitchFamily="34" charset="0"/>
        <a:buChar char="•"/>
        <a:defRPr sz="4300" kern="1200">
          <a:solidFill>
            <a:schemeClr val="tx1"/>
          </a:solidFill>
          <a:latin typeface="+mn-lt"/>
          <a:ea typeface="+mn-ea"/>
          <a:cs typeface="+mn-cs"/>
        </a:defRPr>
      </a:lvl1pPr>
      <a:lvl2pPr marL="990798" indent="-381076" algn="l" defTabSz="1219444" rtl="0" eaLnBrk="1" latinLnBrk="0" hangingPunct="1">
        <a:spcBef>
          <a:spcPct val="20000"/>
        </a:spcBef>
        <a:buFont typeface="Arial" panose="020B0604020202020204" pitchFamily="34" charset="0"/>
        <a:buChar char="–"/>
        <a:defRPr sz="3700" kern="1200">
          <a:solidFill>
            <a:schemeClr val="tx1"/>
          </a:solidFill>
          <a:latin typeface="+mn-lt"/>
          <a:ea typeface="+mn-ea"/>
          <a:cs typeface="+mn-cs"/>
        </a:defRPr>
      </a:lvl2pPr>
      <a:lvl3pPr marL="1524305" indent="-304861" algn="l" defTabSz="1219444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4027" indent="-304861" algn="l" defTabSz="1219444" rtl="0" eaLnBrk="1" latinLnBrk="0" hangingPunct="1">
        <a:spcBef>
          <a:spcPct val="20000"/>
        </a:spcBef>
        <a:buFont typeface="Arial" panose="020B0604020202020204" pitchFamily="34" charset="0"/>
        <a:buChar char="–"/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749" indent="-304861" algn="l" defTabSz="1219444" rtl="0" eaLnBrk="1" latinLnBrk="0" hangingPunct="1">
        <a:spcBef>
          <a:spcPct val="20000"/>
        </a:spcBef>
        <a:buFont typeface="Arial" panose="020B0604020202020204" pitchFamily="34" charset="0"/>
        <a:buChar char="»"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353471" indent="-304861" algn="l" defTabSz="1219444" rtl="0" eaLnBrk="1" latinLnBrk="0" hangingPunct="1">
        <a:spcBef>
          <a:spcPct val="2000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3963192" indent="-304861" algn="l" defTabSz="1219444" rtl="0" eaLnBrk="1" latinLnBrk="0" hangingPunct="1">
        <a:spcBef>
          <a:spcPct val="2000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572914" indent="-304861" algn="l" defTabSz="1219444" rtl="0" eaLnBrk="1" latinLnBrk="0" hangingPunct="1">
        <a:spcBef>
          <a:spcPct val="2000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182636" indent="-304861" algn="l" defTabSz="1219444" rtl="0" eaLnBrk="1" latinLnBrk="0" hangingPunct="1">
        <a:spcBef>
          <a:spcPct val="2000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1219444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722" algn="l" defTabSz="1219444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444" algn="l" defTabSz="1219444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9166" algn="l" defTabSz="1219444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888" algn="l" defTabSz="1219444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8610" algn="l" defTabSz="1219444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8332" algn="l" defTabSz="1219444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8053" algn="l" defTabSz="1219444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7775" algn="l" defTabSz="1219444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Прямоугольник 93"/>
          <p:cNvSpPr/>
          <p:nvPr/>
        </p:nvSpPr>
        <p:spPr>
          <a:xfrm>
            <a:off x="480963" y="1286654"/>
            <a:ext cx="11524280" cy="4998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20" tIns="45710" rIns="91420" bIns="45710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3200" b="1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Актуализация содержания инвариантных (обязательных) модулей учебного предмета "Труд" (Технология)  по обновленным требованиям ФГОС</a:t>
            </a: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endParaRPr lang="ru-RU" b="1" dirty="0">
              <a:solidFill>
                <a:schemeClr val="bg2">
                  <a:lumMod val="25000"/>
                </a:schemeClr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r">
              <a:lnSpc>
                <a:spcPct val="115000"/>
              </a:lnSpc>
              <a:spcAft>
                <a:spcPts val="1000"/>
              </a:spcAft>
            </a:pPr>
            <a:endParaRPr lang="ru-RU" b="1" dirty="0">
              <a:solidFill>
                <a:schemeClr val="bg2">
                  <a:lumMod val="25000"/>
                </a:schemeClr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r">
              <a:spcAft>
                <a:spcPts val="1000"/>
              </a:spcAft>
            </a:pPr>
            <a:r>
              <a:rPr lang="ru-RU" b="1" dirty="0" err="1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Занозина</a:t>
            </a:r>
            <a:r>
              <a:rPr lang="ru-RU" b="1" dirty="0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Ольга Федоровна</a:t>
            </a:r>
          </a:p>
          <a:p>
            <a:pPr algn="r">
              <a:spcAft>
                <a:spcPts val="1000"/>
              </a:spcAft>
            </a:pPr>
            <a:r>
              <a:rPr lang="ru-RU" b="1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Учитель технологии МОБУ СОШ №12</a:t>
            </a: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endParaRPr lang="ru-RU" b="1" dirty="0">
              <a:solidFill>
                <a:schemeClr val="bg2">
                  <a:lumMod val="25000"/>
                </a:schemeClr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b="1" dirty="0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г. Сибай</a:t>
            </a:r>
            <a:endParaRPr lang="ru-RU" dirty="0">
              <a:solidFill>
                <a:schemeClr val="bg2">
                  <a:lumMod val="25000"/>
                </a:schemeClr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28907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39737" y="143646"/>
            <a:ext cx="1100145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/>
              <a:t>Распределение часов модуля «Производство и технологии»</a:t>
            </a: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596861" y="1000901"/>
          <a:ext cx="10858575" cy="192882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859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16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512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512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512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55122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55122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595316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chemeClr val="tx1"/>
                          </a:solidFill>
                        </a:rPr>
                        <a:t>Модули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chemeClr val="tx1"/>
                          </a:solidFill>
                        </a:rPr>
                        <a:t>5 класс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chemeClr val="tx1"/>
                          </a:solidFill>
                        </a:rPr>
                        <a:t>6 класс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chemeClr val="tx1"/>
                          </a:solidFill>
                        </a:rPr>
                        <a:t>7 класс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chemeClr val="tx1"/>
                          </a:solidFill>
                        </a:rPr>
                        <a:t>8 класс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chemeClr val="tx1"/>
                          </a:solidFill>
                        </a:rPr>
                        <a:t>9 класс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chemeClr val="tx1"/>
                          </a:solidFill>
                        </a:rPr>
                        <a:t>ИТОГО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95316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>
                          <a:solidFill>
                            <a:schemeClr val="tx1"/>
                          </a:solidFill>
                        </a:rPr>
                        <a:t>Инвариантные модули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chemeClr val="tx1"/>
                          </a:solidFill>
                        </a:rPr>
                        <a:t>68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chemeClr val="tx1"/>
                          </a:solidFill>
                        </a:rPr>
                        <a:t>68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chemeClr val="tx1"/>
                          </a:solidFill>
                        </a:rPr>
                        <a:t>68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chemeClr val="tx1"/>
                          </a:solidFill>
                        </a:rPr>
                        <a:t>68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chemeClr val="tx1"/>
                          </a:solidFill>
                        </a:rPr>
                        <a:t>68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chemeClr val="tx1"/>
                          </a:solidFill>
                        </a:rPr>
                        <a:t>272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93431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>
                          <a:solidFill>
                            <a:schemeClr val="tx1"/>
                          </a:solidFill>
                        </a:rPr>
                        <a:t>Производство и технология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chemeClr val="tx1"/>
                          </a:solidFill>
                        </a:rPr>
                        <a:t>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668299" y="3144042"/>
            <a:ext cx="10858576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/>
              <a:t>Уменьшено</a:t>
            </a:r>
            <a:r>
              <a:rPr lang="ru-RU" dirty="0"/>
              <a:t> с </a:t>
            </a:r>
            <a:r>
              <a:rPr lang="ru-RU" b="1" dirty="0"/>
              <a:t>34</a:t>
            </a:r>
            <a:r>
              <a:rPr lang="ru-RU" dirty="0"/>
              <a:t> до </a:t>
            </a:r>
            <a:r>
              <a:rPr lang="ru-RU" b="1" dirty="0"/>
              <a:t>20</a:t>
            </a:r>
            <a:r>
              <a:rPr lang="ru-RU" dirty="0"/>
              <a:t> часов по сравнению с ФРП (2023 г.) </a:t>
            </a:r>
          </a:p>
          <a:p>
            <a:pPr>
              <a:buFont typeface="Wingdings" pitchFamily="2" charset="2"/>
              <a:buChar char="v"/>
            </a:pPr>
            <a:r>
              <a:rPr lang="ru-RU" sz="2000" dirty="0"/>
              <a:t> </a:t>
            </a:r>
            <a:r>
              <a:rPr lang="ru-RU" dirty="0"/>
              <a:t>Модуль «Производство и технологии» является общим по отношению к другим модулям. </a:t>
            </a:r>
          </a:p>
          <a:p>
            <a:pPr>
              <a:buFont typeface="Wingdings" pitchFamily="2" charset="2"/>
              <a:buChar char="v"/>
            </a:pPr>
            <a:r>
              <a:rPr lang="ru-RU" dirty="0"/>
              <a:t> Основные технологические понятия раскрываются в модуле в системном виде, что позволяет осваивать их на практике в рамках других инвариантных и вариативных модулей.</a:t>
            </a:r>
          </a:p>
          <a:p>
            <a:pPr>
              <a:buFont typeface="Wingdings" pitchFamily="2" charset="2"/>
              <a:buChar char="v"/>
            </a:pPr>
            <a:r>
              <a:rPr lang="ru-RU" dirty="0"/>
              <a:t>Освоение содержания модуля осуществляется на протяжении всего курса технологии на уровне основного общего образования.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96927" y="1286654"/>
            <a:ext cx="10572824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/>
              <a:t>Сокращено и уточнено</a:t>
            </a:r>
            <a:r>
              <a:rPr lang="ru-RU" dirty="0"/>
              <a:t> содержание: особое внимание трудовой деятельности человека. </a:t>
            </a:r>
          </a:p>
          <a:p>
            <a:r>
              <a:rPr lang="ru-RU" b="1" dirty="0"/>
              <a:t>Уточнены темы, связанные с изучением профессий</a:t>
            </a:r>
            <a:r>
              <a:rPr lang="ru-RU" dirty="0"/>
              <a:t>: Какие бывают профессии. Мир труда и профессий. Социальная значимость профессий. Инженерные профессии. Профессии, связанные с дизайном, их </a:t>
            </a:r>
            <a:r>
              <a:rPr lang="ru-RU" dirty="0" err="1"/>
              <a:t>востребованность</a:t>
            </a:r>
            <a:r>
              <a:rPr lang="ru-RU" dirty="0"/>
              <a:t> на рынке труда. Мир профессий. Профессия, квалификация и компетенции. Выбор профессии в зависимости от интересов и способностей человека. Профессиональное самоопределение. Предпринимательство и предприниматель. </a:t>
            </a:r>
          </a:p>
          <a:p>
            <a:r>
              <a:rPr lang="ru-RU" b="1" dirty="0"/>
              <a:t>Уточнены предметные результаты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954051" y="143646"/>
            <a:ext cx="107157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/>
              <a:t>Инвариантный модуль «Производство и технологии»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82547" y="215084"/>
            <a:ext cx="1135864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/>
              <a:t>Распределение часов модуля «Компьютерная графика. Черчение» </a:t>
            </a: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453986" y="1358091"/>
          <a:ext cx="11215765" cy="20874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446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5980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0225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0225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0225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60225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60225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488787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chemeClr val="tx1"/>
                          </a:solidFill>
                        </a:rPr>
                        <a:t>Модули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chemeClr val="tx1"/>
                          </a:solidFill>
                        </a:rPr>
                        <a:t>5 класс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chemeClr val="tx1"/>
                          </a:solidFill>
                        </a:rPr>
                        <a:t>6 класс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chemeClr val="tx1"/>
                          </a:solidFill>
                        </a:rPr>
                        <a:t>7 класс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chemeClr val="tx1"/>
                          </a:solidFill>
                        </a:rPr>
                        <a:t>8 класс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chemeClr val="tx1"/>
                          </a:solidFill>
                        </a:rPr>
                        <a:t>9 класс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chemeClr val="tx1"/>
                          </a:solidFill>
                        </a:rPr>
                        <a:t>ИТОГО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84301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>
                          <a:solidFill>
                            <a:schemeClr val="tx1"/>
                          </a:solidFill>
                        </a:rPr>
                        <a:t>Инвариантные модули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chemeClr val="tx1"/>
                          </a:solidFill>
                        </a:rPr>
                        <a:t>68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chemeClr val="tx1"/>
                          </a:solidFill>
                        </a:rPr>
                        <a:t>68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chemeClr val="tx1"/>
                          </a:solidFill>
                        </a:rPr>
                        <a:t>68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chemeClr val="tx1"/>
                          </a:solidFill>
                        </a:rPr>
                        <a:t>68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chemeClr val="tx1"/>
                          </a:solidFill>
                        </a:rPr>
                        <a:t>68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chemeClr val="tx1"/>
                          </a:solidFill>
                        </a:rPr>
                        <a:t>272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84301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>
                          <a:solidFill>
                            <a:schemeClr val="tx1"/>
                          </a:solidFill>
                        </a:rPr>
                        <a:t>Компьютерная графика. Черчение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chemeClr val="tx1"/>
                          </a:solidFill>
                        </a:rPr>
                        <a:t>32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668300" y="4121497"/>
            <a:ext cx="651788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без изменений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82547" y="143646"/>
            <a:ext cx="1150151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/>
              <a:t>Модуль «3D-моделирование, </a:t>
            </a:r>
            <a:r>
              <a:rPr lang="ru-RU" sz="2800" b="1" dirty="0" err="1"/>
              <a:t>прототипирование</a:t>
            </a:r>
            <a:r>
              <a:rPr lang="ru-RU" sz="2800" b="1" dirty="0"/>
              <a:t>, макетирование»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668299" y="2286786"/>
            <a:ext cx="1107289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/>
              <a:t>Цели:  </a:t>
            </a:r>
          </a:p>
          <a:p>
            <a:pPr>
              <a:buFont typeface="Wingdings" pitchFamily="2" charset="2"/>
              <a:buChar char="v"/>
            </a:pPr>
            <a:r>
              <a:rPr lang="ru-RU" dirty="0"/>
              <a:t>Погружение в мир трехмерной графики 3</a:t>
            </a:r>
            <a:r>
              <a:rPr lang="en-US" dirty="0"/>
              <a:t>D</a:t>
            </a:r>
            <a:r>
              <a:rPr lang="ru-RU" dirty="0"/>
              <a:t>-технологий</a:t>
            </a:r>
          </a:p>
          <a:p>
            <a:endParaRPr lang="ru-RU" b="1" dirty="0"/>
          </a:p>
          <a:p>
            <a:pPr>
              <a:buFont typeface="Wingdings" pitchFamily="2" charset="2"/>
              <a:buChar char="v"/>
            </a:pPr>
            <a:r>
              <a:rPr lang="ru-RU" b="1" dirty="0"/>
              <a:t>  </a:t>
            </a:r>
            <a:r>
              <a:rPr lang="ru-RU" dirty="0"/>
              <a:t>Расширение представлений о моделировании и сфере его использования в инженерной сфере;</a:t>
            </a:r>
          </a:p>
          <a:p>
            <a:pPr>
              <a:buFont typeface="Wingdings" pitchFamily="2" charset="2"/>
              <a:buChar char="v"/>
            </a:pPr>
            <a:endParaRPr lang="ru-RU" dirty="0"/>
          </a:p>
          <a:p>
            <a:pPr>
              <a:buFont typeface="Wingdings" pitchFamily="2" charset="2"/>
              <a:buChar char="v"/>
            </a:pPr>
            <a:r>
              <a:rPr lang="ru-RU" dirty="0"/>
              <a:t>Формирование практических навыков в области 3</a:t>
            </a:r>
            <a:r>
              <a:rPr lang="en-US" dirty="0"/>
              <a:t>D</a:t>
            </a:r>
            <a:r>
              <a:rPr lang="ru-RU" dirty="0"/>
              <a:t> моделирования, </a:t>
            </a:r>
            <a:r>
              <a:rPr lang="ru-RU" dirty="0" err="1"/>
              <a:t>прототипирования</a:t>
            </a:r>
            <a:r>
              <a:rPr lang="ru-RU" dirty="0"/>
              <a:t>, макетирования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739737" y="1072340"/>
            <a:ext cx="1071569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Модуль осваивается </a:t>
            </a:r>
            <a:r>
              <a:rPr lang="ru-RU" b="1" dirty="0"/>
              <a:t>во взаимосвязи </a:t>
            </a:r>
            <a:r>
              <a:rPr lang="ru-RU" dirty="0"/>
              <a:t>с модулями «Производство и технология», «Компьютерная графика. Черчение»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43646"/>
            <a:ext cx="1202694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/>
              <a:t>Распределение часов модуля «3D-моделирование, </a:t>
            </a:r>
            <a:r>
              <a:rPr lang="ru-RU" b="1" dirty="0" err="1"/>
              <a:t>прототипирование</a:t>
            </a:r>
            <a:r>
              <a:rPr lang="ru-RU" b="1" dirty="0"/>
              <a:t>, макетирование»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668299" y="1286654"/>
          <a:ext cx="10858575" cy="21497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1457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287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287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0019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2876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0629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55122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595316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chemeClr val="tx1"/>
                          </a:solidFill>
                        </a:rPr>
                        <a:t>Модули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chemeClr val="tx1"/>
                          </a:solidFill>
                        </a:rPr>
                        <a:t>5 класс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chemeClr val="tx1"/>
                          </a:solidFill>
                        </a:rPr>
                        <a:t>6 класс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chemeClr val="tx1"/>
                          </a:solidFill>
                        </a:rPr>
                        <a:t>7 класс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chemeClr val="tx1"/>
                          </a:solidFill>
                        </a:rPr>
                        <a:t>8 класс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chemeClr val="tx1"/>
                          </a:solidFill>
                        </a:rPr>
                        <a:t>9 класс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chemeClr val="tx1"/>
                          </a:solidFill>
                        </a:rPr>
                        <a:t>ИТОГО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95316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>
                          <a:solidFill>
                            <a:schemeClr val="tx1"/>
                          </a:solidFill>
                        </a:rPr>
                        <a:t>Инвариантные модули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chemeClr val="tx1"/>
                          </a:solidFill>
                        </a:rPr>
                        <a:t>68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chemeClr val="tx1"/>
                          </a:solidFill>
                        </a:rPr>
                        <a:t>68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chemeClr val="tx1"/>
                          </a:solidFill>
                        </a:rPr>
                        <a:t>68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chemeClr val="tx1"/>
                          </a:solidFill>
                        </a:rPr>
                        <a:t>68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chemeClr val="tx1"/>
                          </a:solidFill>
                        </a:rPr>
                        <a:t>68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chemeClr val="tx1"/>
                          </a:solidFill>
                        </a:rPr>
                        <a:t>272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93431"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>
                          <a:solidFill>
                            <a:schemeClr val="tx1"/>
                          </a:solidFill>
                        </a:rPr>
                        <a:t>3</a:t>
                      </a:r>
                      <a:r>
                        <a:rPr lang="en-US" sz="1800" b="1" dirty="0">
                          <a:solidFill>
                            <a:schemeClr val="tx1"/>
                          </a:solidFill>
                        </a:rPr>
                        <a:t> D</a:t>
                      </a:r>
                      <a:r>
                        <a:rPr lang="ru-RU" sz="1800" b="1" dirty="0">
                          <a:solidFill>
                            <a:schemeClr val="tx1"/>
                          </a:solidFill>
                        </a:rPr>
                        <a:t> моделирование,</a:t>
                      </a:r>
                      <a:r>
                        <a:rPr lang="ru-RU" sz="1800" b="1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ru-RU" sz="1800" b="1" baseline="0" dirty="0" err="1">
                          <a:solidFill>
                            <a:schemeClr val="tx1"/>
                          </a:solidFill>
                        </a:rPr>
                        <a:t>прототипирование</a:t>
                      </a:r>
                      <a:r>
                        <a:rPr lang="ru-RU" sz="1800" b="1" baseline="0" dirty="0">
                          <a:solidFill>
                            <a:schemeClr val="tx1"/>
                          </a:solidFill>
                        </a:rPr>
                        <a:t>, макетирование</a:t>
                      </a:r>
                      <a:endParaRPr lang="ru-RU" sz="1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chemeClr val="tx1"/>
                          </a:solidFill>
                        </a:rPr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chemeClr val="tx1"/>
                          </a:solidFill>
                        </a:rPr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solidFill>
                            <a:schemeClr val="tx1"/>
                          </a:solidFill>
                        </a:rPr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solidFill>
                            <a:schemeClr val="tx1"/>
                          </a:solidFill>
                        </a:rPr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solidFill>
                            <a:schemeClr val="tx1"/>
                          </a:solidFill>
                        </a:rPr>
                        <a:t>34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668299" y="4001298"/>
            <a:ext cx="10858576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ru-RU" dirty="0"/>
              <a:t> Последовательная взаимосвязь с модулем «Компьютерная графика. Черчение»</a:t>
            </a:r>
          </a:p>
          <a:p>
            <a:pPr>
              <a:buFont typeface="Wingdings" pitchFamily="2" charset="2"/>
              <a:buChar char="v"/>
            </a:pPr>
            <a:r>
              <a:rPr lang="ru-RU" dirty="0"/>
              <a:t> 7 класс – Макетирование </a:t>
            </a:r>
          </a:p>
          <a:p>
            <a:pPr>
              <a:buFont typeface="Wingdings" pitchFamily="2" charset="2"/>
              <a:buChar char="v"/>
            </a:pPr>
            <a:r>
              <a:rPr lang="ru-RU" dirty="0"/>
              <a:t>8 класс – </a:t>
            </a:r>
            <a:r>
              <a:rPr lang="ru-RU" dirty="0" err="1"/>
              <a:t>Прототипирование</a:t>
            </a:r>
            <a:r>
              <a:rPr lang="ru-RU" dirty="0"/>
              <a:t> </a:t>
            </a:r>
          </a:p>
          <a:p>
            <a:pPr>
              <a:buFont typeface="Wingdings" pitchFamily="2" charset="2"/>
              <a:buChar char="v"/>
            </a:pPr>
            <a:r>
              <a:rPr lang="ru-RU" dirty="0"/>
              <a:t>9 класс – Технология 3D-печати. Индивидуальный проект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668299" y="143646"/>
            <a:ext cx="1035851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/>
              <a:t>Модуль «Робототехника»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596861" y="929464"/>
            <a:ext cx="11001452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/>
              <a:t>Разработано (дополнительно) содержание </a:t>
            </a:r>
          </a:p>
          <a:p>
            <a:r>
              <a:rPr lang="ru-RU" dirty="0"/>
              <a:t>Классификация беспилотных летательных аппаратов. </a:t>
            </a:r>
          </a:p>
          <a:p>
            <a:r>
              <a:rPr lang="ru-RU" dirty="0"/>
              <a:t>Конструкция беспилотных летательных аппаратов. </a:t>
            </a:r>
          </a:p>
          <a:p>
            <a:r>
              <a:rPr lang="ru-RU" dirty="0"/>
              <a:t>Правила безопасной эксплуатации аккумулятора. </a:t>
            </a:r>
          </a:p>
          <a:p>
            <a:r>
              <a:rPr lang="ru-RU" dirty="0"/>
              <a:t>Воздушный винт, характеристика. Аэродинамика полета. </a:t>
            </a:r>
          </a:p>
          <a:p>
            <a:r>
              <a:rPr lang="ru-RU" dirty="0"/>
              <a:t>Органы управления. Управление беспилотными летательными аппаратами. Обеспечение безопасности при подготовке к полету, во время полета. 9 класс: Конструирование и моделирование автоматизированных и роботизированных систем. </a:t>
            </a:r>
          </a:p>
          <a:p>
            <a:r>
              <a:rPr lang="ru-RU" dirty="0"/>
              <a:t>Управление групповым взаимодействием роботов (наземные роботы, беспилотные летательные аппараты). </a:t>
            </a:r>
          </a:p>
          <a:p>
            <a:r>
              <a:rPr lang="ru-RU" dirty="0"/>
              <a:t>Управление роботами с использованием телеметрических систем. </a:t>
            </a:r>
          </a:p>
          <a:p>
            <a:r>
              <a:rPr lang="ru-RU" dirty="0"/>
              <a:t>Мир профессий. Профессии в области робототехники.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82547" y="143646"/>
            <a:ext cx="1085857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/>
              <a:t>Распределение часов модуля «Робототехника»</a:t>
            </a: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453985" y="1286654"/>
          <a:ext cx="10858575" cy="192882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1457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287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287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0019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2876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0629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55122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595316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chemeClr val="tx1"/>
                          </a:solidFill>
                        </a:rPr>
                        <a:t>Модули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chemeClr val="tx1"/>
                          </a:solidFill>
                        </a:rPr>
                        <a:t>5 класс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chemeClr val="tx1"/>
                          </a:solidFill>
                        </a:rPr>
                        <a:t>6 класс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chemeClr val="tx1"/>
                          </a:solidFill>
                        </a:rPr>
                        <a:t>7 класс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chemeClr val="tx1"/>
                          </a:solidFill>
                        </a:rPr>
                        <a:t>8 класс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chemeClr val="tx1"/>
                          </a:solidFill>
                        </a:rPr>
                        <a:t>9 класс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chemeClr val="tx1"/>
                          </a:solidFill>
                        </a:rPr>
                        <a:t>ИТОГО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95316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>
                          <a:solidFill>
                            <a:schemeClr val="tx1"/>
                          </a:solidFill>
                        </a:rPr>
                        <a:t>Инвариантные модули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chemeClr val="tx1"/>
                          </a:solidFill>
                        </a:rPr>
                        <a:t>68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chemeClr val="tx1"/>
                          </a:solidFill>
                        </a:rPr>
                        <a:t>68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chemeClr val="tx1"/>
                          </a:solidFill>
                        </a:rPr>
                        <a:t>68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chemeClr val="tx1"/>
                          </a:solidFill>
                        </a:rPr>
                        <a:t>68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chemeClr val="tx1"/>
                          </a:solidFill>
                        </a:rPr>
                        <a:t>68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chemeClr val="tx1"/>
                          </a:solidFill>
                        </a:rPr>
                        <a:t>272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93431"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>
                          <a:solidFill>
                            <a:schemeClr val="tx1"/>
                          </a:solidFill>
                        </a:rPr>
                        <a:t>Робототехника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solidFill>
                            <a:schemeClr val="tx1"/>
                          </a:solidFill>
                        </a:rPr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solidFill>
                            <a:schemeClr val="tx1"/>
                          </a:solidFill>
                        </a:rPr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solidFill>
                            <a:schemeClr val="tx1"/>
                          </a:solidFill>
                        </a:rPr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solidFill>
                            <a:schemeClr val="tx1"/>
                          </a:solidFill>
                        </a:rPr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solidFill>
                            <a:schemeClr val="tx1"/>
                          </a:solidFill>
                        </a:rPr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solidFill>
                            <a:schemeClr val="tx1"/>
                          </a:solidFill>
                        </a:rPr>
                        <a:t>88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453985" y="3358356"/>
            <a:ext cx="10787138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200" b="1" dirty="0"/>
              <a:t>Цели</a:t>
            </a:r>
            <a:r>
              <a:rPr lang="ru-RU" sz="2200" dirty="0"/>
              <a:t> :</a:t>
            </a:r>
          </a:p>
          <a:p>
            <a:pPr>
              <a:buFont typeface="Wingdings" pitchFamily="2" charset="2"/>
              <a:buChar char="v"/>
            </a:pPr>
            <a:r>
              <a:rPr lang="ru-RU" sz="2200" dirty="0"/>
              <a:t>Знакомство обучающихся с миром современных цифровых технологий</a:t>
            </a:r>
          </a:p>
          <a:p>
            <a:pPr>
              <a:buFont typeface="Wingdings" pitchFamily="2" charset="2"/>
              <a:buChar char="v"/>
            </a:pPr>
            <a:r>
              <a:rPr lang="ru-RU" sz="2200" dirty="0"/>
              <a:t>Формирование умений конструировать, программировать робототехнические модели</a:t>
            </a:r>
          </a:p>
          <a:p>
            <a:pPr>
              <a:buFont typeface="Wingdings" pitchFamily="2" charset="2"/>
              <a:buChar char="v"/>
            </a:pPr>
            <a:r>
              <a:rPr lang="ru-RU" sz="2200" dirty="0"/>
              <a:t>Формирование представления о конвергенции материальных и информационных технологий</a:t>
            </a:r>
          </a:p>
          <a:p>
            <a:pPr>
              <a:buFont typeface="Wingdings" pitchFamily="2" charset="2"/>
              <a:buChar char="v"/>
            </a:pPr>
            <a:r>
              <a:rPr lang="ru-RU" sz="2200" dirty="0"/>
              <a:t>Интеграция знаний о технике, технических устройствах, программировании и фундаментальных знаниях, полученных в рамках учебных предметов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11109" y="143646"/>
            <a:ext cx="1157295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/>
              <a:t>Модуль «Технологии обработки материалов и пищевых продуктов»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382547" y="929464"/>
            <a:ext cx="11501518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Изучение материалов и технологий предполагается в процессе выполнения учебного проекта, результатом которого будет продукт изделие, изготовленный обучающимися.</a:t>
            </a:r>
          </a:p>
          <a:p>
            <a:r>
              <a:rPr lang="ru-RU" dirty="0"/>
              <a:t>1 • Историко-культурное значение материала</a:t>
            </a:r>
          </a:p>
          <a:p>
            <a:r>
              <a:rPr lang="ru-RU" dirty="0"/>
              <a:t>2 • Экспериментальное изучение свойств материала</a:t>
            </a:r>
          </a:p>
          <a:p>
            <a:r>
              <a:rPr lang="ru-RU" dirty="0"/>
              <a:t>3 • Знакомство с инструментами, приемами работы. • Организация рабочего места. Техника безопасности</a:t>
            </a:r>
          </a:p>
          <a:p>
            <a:r>
              <a:rPr lang="ru-RU" dirty="0"/>
              <a:t> 4 • Изучение и освоение технологии обработки материала: изготовление проектного изделия</a:t>
            </a:r>
          </a:p>
          <a:p>
            <a:r>
              <a:rPr lang="ru-RU" dirty="0"/>
              <a:t>5 • Знакомство с профессиями, связанными с изучаемыми технологиями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82547" y="1"/>
            <a:ext cx="1150151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/>
              <a:t>Изменения в распределении часов в модуле «Технологии обработки материалов и пищевых продуктов»</a:t>
            </a: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382547" y="1072339"/>
          <a:ext cx="11358642" cy="49663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7932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67932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942982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chemeClr val="tx1"/>
                          </a:solidFill>
                        </a:rPr>
                        <a:t>ФРП ООО по предмету «Технология» 2023 г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chemeClr val="tx1"/>
                          </a:solidFill>
                        </a:rPr>
                        <a:t>ФРП ООО по предмету «Труд (технология)» 2024 г.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42982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/>
                        <a:t>Модуль «Технологии обработки материалов и пищевых продуктов» </a:t>
                      </a:r>
                    </a:p>
                    <a:p>
                      <a:pPr algn="ctr"/>
                      <a:r>
                        <a:rPr lang="ru-RU" sz="2000" dirty="0"/>
                        <a:t>84 часа </a:t>
                      </a:r>
                      <a:endParaRPr lang="ru-RU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/>
                        <a:t>Модуль «Технологии обработки материалов и пищевых продуктов»</a:t>
                      </a:r>
                    </a:p>
                    <a:p>
                      <a:pPr algn="ctr"/>
                      <a:r>
                        <a:rPr lang="ru-RU" sz="2000" dirty="0"/>
                        <a:t> 98 часов (увеличено кол-во часов)</a:t>
                      </a:r>
                      <a:endParaRPr lang="ru-RU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42982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/>
                        <a:t>Тематический блок «Технологии обработки конструкционных материалов» 42 часа: </a:t>
                      </a:r>
                    </a:p>
                    <a:p>
                      <a:pPr algn="ctr"/>
                      <a:r>
                        <a:rPr lang="ru-RU" sz="2000" dirty="0"/>
                        <a:t>по 14 часов с 5 по 7 класс</a:t>
                      </a:r>
                      <a:endParaRPr lang="ru-RU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/>
                        <a:t>Тематический блок «Технологии обработки конструкционных материалов» 42 часа:</a:t>
                      </a:r>
                    </a:p>
                    <a:p>
                      <a:pPr algn="ctr"/>
                      <a:r>
                        <a:rPr lang="ru-RU" sz="2000" dirty="0"/>
                        <a:t> по 14 часов с 5 по 7 класс (без изменений)</a:t>
                      </a:r>
                      <a:endParaRPr lang="ru-RU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42982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/>
                        <a:t>Тематический блок «Технологии обработки текстильных материалов» 24 часа: </a:t>
                      </a:r>
                    </a:p>
                    <a:p>
                      <a:pPr algn="ctr"/>
                      <a:r>
                        <a:rPr lang="ru-RU" sz="2000" dirty="0"/>
                        <a:t>в 5 и 6 классах по 12 часов</a:t>
                      </a:r>
                      <a:endParaRPr lang="ru-RU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/>
                        <a:t>Тематический блок «Технологии обработки текстильных материалов» 34 часа: </a:t>
                      </a:r>
                    </a:p>
                    <a:p>
                      <a:pPr algn="ctr"/>
                      <a:r>
                        <a:rPr lang="ru-RU" sz="2000" dirty="0"/>
                        <a:t>в 5 и 6 классах по 14 часов, в 7 классе – 6 часов</a:t>
                      </a:r>
                      <a:endParaRPr lang="ru-RU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42982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/>
                        <a:t>Тематический блок «Технологии обработки пищевых продуктов» 18 часов:</a:t>
                      </a:r>
                    </a:p>
                    <a:p>
                      <a:pPr algn="ctr"/>
                      <a:r>
                        <a:rPr lang="ru-RU" sz="2000" dirty="0"/>
                        <a:t> в 5–7 классах по 6 часов</a:t>
                      </a:r>
                      <a:endParaRPr lang="ru-RU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/>
                        <a:t>Тематический блок «Технологии обработки пищевых продуктов» 22 часа: </a:t>
                      </a:r>
                    </a:p>
                    <a:p>
                      <a:pPr algn="ctr"/>
                      <a:r>
                        <a:rPr lang="ru-RU" sz="2000" dirty="0"/>
                        <a:t>в 5 и 6 классах по 8 часов, в 7 классе – 6 часов</a:t>
                      </a:r>
                      <a:endParaRPr lang="ru-RU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68233" y="0"/>
            <a:ext cx="1171583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/>
              <a:t>Распределение часов в модуле «Технологии обработки материалов</a:t>
            </a:r>
          </a:p>
          <a:p>
            <a:pPr algn="ctr"/>
            <a:r>
              <a:rPr lang="ru-RU" b="1" dirty="0"/>
              <a:t> и пищевых продуктов»</a:t>
            </a:r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596861" y="1000902"/>
          <a:ext cx="10858575" cy="26984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1457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287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287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0019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2876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0629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55122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595316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chemeClr val="tx1"/>
                          </a:solidFill>
                        </a:rPr>
                        <a:t>Модули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chemeClr val="tx1"/>
                          </a:solidFill>
                        </a:rPr>
                        <a:t>5 класс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chemeClr val="tx1"/>
                          </a:solidFill>
                        </a:rPr>
                        <a:t>6 класс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chemeClr val="tx1"/>
                          </a:solidFill>
                        </a:rPr>
                        <a:t>7 класс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chemeClr val="tx1"/>
                          </a:solidFill>
                        </a:rPr>
                        <a:t>8 класс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chemeClr val="tx1"/>
                          </a:solidFill>
                        </a:rPr>
                        <a:t>9 класс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chemeClr val="tx1"/>
                          </a:solidFill>
                        </a:rPr>
                        <a:t>ИТОГО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95316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>
                          <a:solidFill>
                            <a:schemeClr val="tx1"/>
                          </a:solidFill>
                        </a:rPr>
                        <a:t>Инвариантные модули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chemeClr val="tx1"/>
                          </a:solidFill>
                        </a:rPr>
                        <a:t>68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chemeClr val="tx1"/>
                          </a:solidFill>
                        </a:rPr>
                        <a:t>68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chemeClr val="tx1"/>
                          </a:solidFill>
                        </a:rPr>
                        <a:t>68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chemeClr val="tx1"/>
                          </a:solidFill>
                        </a:rPr>
                        <a:t>68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chemeClr val="tx1"/>
                          </a:solidFill>
                        </a:rPr>
                        <a:t>68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chemeClr val="tx1"/>
                          </a:solidFill>
                        </a:rPr>
                        <a:t>272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93431"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/>
                        <a:t>Технологии обработки материалов</a:t>
                      </a:r>
                    </a:p>
                    <a:p>
                      <a:pPr algn="ctr"/>
                      <a:r>
                        <a:rPr lang="ru-RU" sz="1800" b="1" dirty="0"/>
                        <a:t> и пищевых продуктов</a:t>
                      </a:r>
                      <a:endParaRPr lang="ru-RU" sz="1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solidFill>
                            <a:schemeClr val="tx1"/>
                          </a:solidFill>
                        </a:rPr>
                        <a:t>36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solidFill>
                            <a:schemeClr val="tx1"/>
                          </a:solidFill>
                        </a:rPr>
                        <a:t>36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solidFill>
                            <a:schemeClr val="tx1"/>
                          </a:solidFill>
                        </a:rPr>
                        <a:t>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solidFill>
                            <a:schemeClr val="tx1"/>
                          </a:solidFill>
                        </a:rPr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solidFill>
                            <a:schemeClr val="tx1"/>
                          </a:solidFill>
                        </a:rPr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solidFill>
                            <a:schemeClr val="tx1"/>
                          </a:solidFill>
                        </a:rPr>
                        <a:t>98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954051" y="4072736"/>
            <a:ext cx="3000396" cy="1857388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Технологии обработки конструкционных материалов - 42 часа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740265" y="4072736"/>
            <a:ext cx="2714644" cy="185738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Технологии обработки текстильных материалов – </a:t>
            </a:r>
          </a:p>
          <a:p>
            <a:pPr algn="ctr"/>
            <a:r>
              <a:rPr lang="ru-RU" dirty="0">
                <a:solidFill>
                  <a:schemeClr val="tx1"/>
                </a:solidFill>
              </a:rPr>
              <a:t>34 часа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8383603" y="4072736"/>
            <a:ext cx="2643206" cy="178595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Технологии обработки пищевых продуктов – </a:t>
            </a:r>
          </a:p>
          <a:p>
            <a:pPr algn="ctr"/>
            <a:r>
              <a:rPr lang="ru-RU" dirty="0">
                <a:solidFill>
                  <a:schemeClr val="tx1"/>
                </a:solidFill>
              </a:rPr>
              <a:t>22 часа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525555" y="982177"/>
            <a:ext cx="9215502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/>
              <a:t>ФРП ООО по предмету «Труд (технология)» П.1) часть 63 статьи 12 изложить в следующей редакции: "63. При разработке ООП ООО организации … предусматривают непосредственное применение при реализации обязательной части образовательной программы ООО федеральных рабочих программ по учебным предметам "Русский язык", "Литература", "История", "Обществознание","География", "Основы безопасности и защиты Родины" и "Труд (технология) " вступило в силу с 1 сентября 2024 года https://edsoo.ru/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11109" y="1000902"/>
            <a:ext cx="11644394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ru-RU" b="1" dirty="0"/>
              <a:t>уважение к труду</a:t>
            </a:r>
            <a:r>
              <a:rPr lang="ru-RU" dirty="0"/>
              <a:t>, трудящимся, результатам труда (своего и других людей); </a:t>
            </a:r>
          </a:p>
          <a:p>
            <a:pPr>
              <a:buFont typeface="Wingdings" pitchFamily="2" charset="2"/>
              <a:buChar char="Ø"/>
            </a:pPr>
            <a:r>
              <a:rPr lang="ru-RU" b="1" dirty="0"/>
              <a:t>ориентация на трудовую деятельность, получение профессии</a:t>
            </a:r>
            <a:r>
              <a:rPr lang="ru-RU" dirty="0"/>
              <a:t>, личностное самовыражение в продуктивном, нравственно достойном труде в российском обществе;</a:t>
            </a:r>
          </a:p>
          <a:p>
            <a:pPr>
              <a:buFont typeface="Wingdings" pitchFamily="2" charset="2"/>
              <a:buChar char="Ø"/>
            </a:pPr>
            <a:r>
              <a:rPr lang="ru-RU" b="1" dirty="0"/>
              <a:t>готовность к активному участию </a:t>
            </a:r>
            <a:r>
              <a:rPr lang="ru-RU" dirty="0"/>
              <a:t>в решении возникающих практических трудовых дел, задач технологической и социальной направленности, способность инициировать, планировать и самостоятельно выполнять такого рода деятельность; </a:t>
            </a:r>
          </a:p>
          <a:p>
            <a:pPr>
              <a:buFont typeface="Wingdings" pitchFamily="2" charset="2"/>
              <a:buChar char="Ø"/>
            </a:pPr>
            <a:r>
              <a:rPr lang="ru-RU" dirty="0"/>
              <a:t>умение </a:t>
            </a:r>
            <a:r>
              <a:rPr lang="ru-RU" b="1" dirty="0"/>
              <a:t>ориентироваться</a:t>
            </a:r>
            <a:r>
              <a:rPr lang="ru-RU" dirty="0"/>
              <a:t> </a:t>
            </a:r>
            <a:r>
              <a:rPr lang="ru-RU" b="1" dirty="0"/>
              <a:t>в мире </a:t>
            </a:r>
            <a:r>
              <a:rPr lang="ru-RU" dirty="0"/>
              <a:t>современных </a:t>
            </a:r>
            <a:r>
              <a:rPr lang="ru-RU" b="1" dirty="0"/>
              <a:t>профессий</a:t>
            </a:r>
            <a:r>
              <a:rPr lang="ru-RU" dirty="0"/>
              <a:t>; </a:t>
            </a:r>
          </a:p>
          <a:p>
            <a:pPr>
              <a:buFont typeface="Wingdings" pitchFamily="2" charset="2"/>
              <a:buChar char="Ø"/>
            </a:pPr>
            <a:r>
              <a:rPr lang="ru-RU" dirty="0"/>
              <a:t>умение осознанно </a:t>
            </a:r>
            <a:r>
              <a:rPr lang="ru-RU" b="1" dirty="0"/>
              <a:t>выбирать индивидуальную траекторию развития </a:t>
            </a:r>
            <a:r>
              <a:rPr lang="ru-RU" dirty="0"/>
              <a:t>с учетом личных и общественных интересов, потребностей; </a:t>
            </a:r>
          </a:p>
          <a:p>
            <a:pPr>
              <a:buFont typeface="Wingdings" pitchFamily="2" charset="2"/>
              <a:buChar char="Ø"/>
            </a:pPr>
            <a:r>
              <a:rPr lang="ru-RU" b="1" dirty="0"/>
              <a:t>ориентация на достижение </a:t>
            </a:r>
            <a:r>
              <a:rPr lang="ru-RU" dirty="0"/>
              <a:t>выдающихся результатов в профессиональной деятельности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811175" y="143646"/>
            <a:ext cx="1085857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/>
              <a:t>Воспитательный и развивающий характер ТРУДА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049588" y="3013502"/>
            <a:ext cx="6096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sz="4800" dirty="0">
                <a:latin typeface="Times New Roman" pitchFamily="18" charset="0"/>
                <a:cs typeface="Times New Roman" pitchFamily="18" charset="0"/>
              </a:rPr>
              <a:t>Спасибо за внимание!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53985" y="929464"/>
            <a:ext cx="11287204" cy="50006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Новое название предмета «Труд (технология)»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525423" y="1643844"/>
            <a:ext cx="11215766" cy="78581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2382812" y="143646"/>
            <a:ext cx="700092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/>
              <a:t>Новое в программе предмета «Труд (технология)»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453985" y="929465"/>
            <a:ext cx="869160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Новое </a:t>
            </a:r>
            <a:r>
              <a:rPr lang="ru-RU" b="1" dirty="0"/>
              <a:t>название</a:t>
            </a:r>
            <a:r>
              <a:rPr lang="ru-RU" dirty="0"/>
              <a:t> предмета «</a:t>
            </a:r>
            <a:r>
              <a:rPr lang="ru-RU" b="1" dirty="0"/>
              <a:t>Труд (технология</a:t>
            </a:r>
            <a:r>
              <a:rPr lang="ru-RU" dirty="0"/>
              <a:t>)» 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596861" y="2715414"/>
            <a:ext cx="11144328" cy="57150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596861" y="3501232"/>
            <a:ext cx="11072890" cy="78581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596861" y="4572802"/>
            <a:ext cx="11072890" cy="71438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668299" y="5501496"/>
            <a:ext cx="11072890" cy="50006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Учебные проекты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596861" y="1643844"/>
            <a:ext cx="1114432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Новый </a:t>
            </a:r>
            <a:r>
              <a:rPr lang="ru-RU" b="1" dirty="0"/>
              <a:t>статус</a:t>
            </a:r>
            <a:r>
              <a:rPr lang="ru-RU" dirty="0"/>
              <a:t> предмета: «непосредственное применение при реализации обязательной части образовательной программы»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596861" y="2715414"/>
            <a:ext cx="1107289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rgbClr val="C00000"/>
                </a:solidFill>
              </a:rPr>
              <a:t>Воспитание человека труда – ведущая задача предмета «Труд (технология)»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596861" y="3501232"/>
            <a:ext cx="1107289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/>
              <a:t>Структура: 5 инвариантных модулей</a:t>
            </a:r>
            <a:r>
              <a:rPr lang="ru-RU" dirty="0"/>
              <a:t>, внесены </a:t>
            </a:r>
            <a:r>
              <a:rPr lang="ru-RU" b="1" dirty="0"/>
              <a:t>изменения</a:t>
            </a:r>
            <a:r>
              <a:rPr lang="ru-RU" dirty="0"/>
              <a:t> в количество часов и содержание модулей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596861" y="4675494"/>
            <a:ext cx="1093001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Программу можно дополнить </a:t>
            </a:r>
            <a:r>
              <a:rPr lang="ru-RU" b="1" dirty="0"/>
              <a:t>вариативными модулями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739737" y="5501496"/>
            <a:ext cx="535785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/>
              <a:t>Учебные проекты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25423" y="1000902"/>
            <a:ext cx="10930014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/>
              <a:t>Программа по предмету «Труд (технология)» строится по модульному принципу и включает обязательные для изучения инвариантные модули, реализуемые в рамках, отведенных на учебный предмет часов: </a:t>
            </a:r>
          </a:p>
          <a:p>
            <a:pPr>
              <a:buFont typeface="Wingdings" pitchFamily="2" charset="2"/>
              <a:buChar char="Ø"/>
            </a:pPr>
            <a:r>
              <a:rPr lang="ru-RU" dirty="0"/>
              <a:t> </a:t>
            </a:r>
            <a:r>
              <a:rPr lang="ru-RU" dirty="0">
                <a:solidFill>
                  <a:srgbClr val="4F81BD"/>
                </a:solidFill>
              </a:rPr>
              <a:t>«Производство и технологии», </a:t>
            </a:r>
          </a:p>
          <a:p>
            <a:pPr>
              <a:buFont typeface="Wingdings" pitchFamily="2" charset="2"/>
              <a:buChar char="Ø"/>
            </a:pPr>
            <a:r>
              <a:rPr lang="ru-RU" dirty="0">
                <a:solidFill>
                  <a:srgbClr val="4F81BD"/>
                </a:solidFill>
              </a:rPr>
              <a:t>«Компьютерная графика. Черчение», </a:t>
            </a:r>
          </a:p>
          <a:p>
            <a:pPr>
              <a:buFont typeface="Wingdings" pitchFamily="2" charset="2"/>
              <a:buChar char="Ø"/>
            </a:pPr>
            <a:r>
              <a:rPr lang="ru-RU" dirty="0">
                <a:solidFill>
                  <a:srgbClr val="4F81BD"/>
                </a:solidFill>
              </a:rPr>
              <a:t> «Робототехника»,</a:t>
            </a:r>
          </a:p>
          <a:p>
            <a:pPr>
              <a:buFont typeface="Wingdings" pitchFamily="2" charset="2"/>
              <a:buChar char="Ø"/>
            </a:pPr>
            <a:r>
              <a:rPr lang="ru-RU" dirty="0">
                <a:solidFill>
                  <a:srgbClr val="4F81BD"/>
                </a:solidFill>
              </a:rPr>
              <a:t>  «3D-моделирование, </a:t>
            </a:r>
            <a:r>
              <a:rPr lang="ru-RU" dirty="0" err="1">
                <a:solidFill>
                  <a:srgbClr val="4F81BD"/>
                </a:solidFill>
              </a:rPr>
              <a:t>прототипирование</a:t>
            </a:r>
            <a:r>
              <a:rPr lang="ru-RU" dirty="0">
                <a:solidFill>
                  <a:srgbClr val="4F81BD"/>
                </a:solidFill>
              </a:rPr>
              <a:t>, макетирование»,</a:t>
            </a:r>
          </a:p>
          <a:p>
            <a:pPr>
              <a:buFont typeface="Wingdings" pitchFamily="2" charset="2"/>
              <a:buChar char="Ø"/>
            </a:pPr>
            <a:r>
              <a:rPr lang="ru-RU" dirty="0"/>
              <a:t>  + вариативные модули, разработанные по запросу участников образовательных отношений, в соответствии с этнокультурными и региональными особенностями, углубленным изучением отдельных тем инвариантных модулей («Автоматизированные системы», «Животноводство», «Растениеводство» и др.).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3454381" y="143646"/>
            <a:ext cx="542928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solidFill>
                  <a:srgbClr val="4F81BD"/>
                </a:solidFill>
              </a:rPr>
              <a:t>Изменения в ФГОС (ООО, СОО)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239803" y="143646"/>
            <a:ext cx="935837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/>
              <a:t>Задачи курса «Труд (технология)» в инвариантных модулях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668299" y="858026"/>
          <a:ext cx="11001452" cy="54761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50072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0072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000132">
                <a:tc>
                  <a:txBody>
                    <a:bodyPr/>
                    <a:lstStyle/>
                    <a:p>
                      <a:pPr marL="0" marR="0" indent="0" algn="l" defTabSz="121944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</a:rPr>
                        <a:t>1. Подготовка личности к трудовой, преобразовательной деятельности, в том числе на мотивационном уровне – формирование потребности и уважительного отношения к труду, социально ориентированной деятельности;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>
                          <a:solidFill>
                            <a:schemeClr val="tx1"/>
                          </a:solidFill>
                        </a:rPr>
                        <a:t>Содержание модулей раскрывает значение труда в развитии общества, направлено на формирование потребности в </a:t>
                      </a:r>
                      <a:r>
                        <a:rPr lang="ru-RU" sz="1400" dirty="0" err="1">
                          <a:solidFill>
                            <a:schemeClr val="tx1"/>
                          </a:solidFill>
                        </a:rPr>
                        <a:t>социальнозначимой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</a:rPr>
                        <a:t> трудовой деятельности 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1504">
                <a:tc>
                  <a:txBody>
                    <a:bodyPr/>
                    <a:lstStyle/>
                    <a:p>
                      <a:r>
                        <a:rPr lang="ru-RU" sz="1400" dirty="0"/>
                        <a:t>2. Овладение знаниями, умениями и опытом деятельности в предметной области «Технология».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/>
                        <a:t>В каждом модуле реализуется соответствующее предметное содержание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56489">
                <a:tc>
                  <a:txBody>
                    <a:bodyPr/>
                    <a:lstStyle/>
                    <a:p>
                      <a:r>
                        <a:rPr lang="ru-RU" sz="1400" dirty="0"/>
                        <a:t>3. Овладение трудовыми умениями и необходимыми технологическими знаниями по преобразованию материи, энергии и информации в соответствии с поставленными целями, исходя из экономических, социальных, экологических, эстетических критериев, а также критериев личной и общественной безопасности.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/>
                        <a:t>Практико-ориентированное содержание, насыщенность заданиями на «применение» полученных знаний, овладение трудовыми умениями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56489">
                <a:tc>
                  <a:txBody>
                    <a:bodyPr/>
                    <a:lstStyle/>
                    <a:p>
                      <a:r>
                        <a:rPr lang="ru-RU" sz="1400" dirty="0"/>
                        <a:t>4. Формирование у обучающихся культуры проектной и исследовательской деятельности, готовности к предложению и осуществлению новых технологических решений.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/>
                        <a:t>Обучающиеся выполняют учебные проекты, решают </a:t>
                      </a:r>
                      <a:r>
                        <a:rPr lang="ru-RU" sz="1400" dirty="0" err="1"/>
                        <a:t>практикоориентированные</a:t>
                      </a:r>
                      <a:r>
                        <a:rPr lang="ru-RU" sz="1400" dirty="0"/>
                        <a:t> и исследовательские задачи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56489">
                <a:tc>
                  <a:txBody>
                    <a:bodyPr/>
                    <a:lstStyle/>
                    <a:p>
                      <a:r>
                        <a:rPr lang="ru-RU" sz="1400" dirty="0"/>
                        <a:t>5. Формирование у обучающихся навыка использования в трудовой деятельности цифровых инструментов и программных сервисов, когнитивных инструментов и технологий.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/>
                        <a:t>Практические задания, проекты выполняются с использованием цифровых технологий. Предметные результаты направлены на освоение когнитивных технологий, методов критического мышления, </a:t>
                      </a:r>
                      <a:r>
                        <a:rPr lang="ru-RU" sz="1400" dirty="0" err="1"/>
                        <a:t>креативности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56489">
                <a:tc>
                  <a:txBody>
                    <a:bodyPr/>
                    <a:lstStyle/>
                    <a:p>
                      <a:r>
                        <a:rPr lang="ru-RU" sz="1400" dirty="0"/>
                        <a:t>6. Развитие умений оценивать свои профессиональные интересы и склонности в плане подготовки к будущей профессиональной деятельности, владение методиками оценки своих профессиональных предпочтений.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dirty="0"/>
                        <a:t>Темы «Мир профессий» реализуются в каждом модуле: не только информация о профессии, а освоение трудовых операций, «примерка» профессии.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39869" y="143646"/>
            <a:ext cx="835824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/>
              <a:t>Инвариантные (обязательные) модули 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168365" y="1143778"/>
            <a:ext cx="10287072" cy="64294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Модуль «Производство и технологии»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239803" y="2215348"/>
            <a:ext cx="10287072" cy="57150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Модуль «Компьютерная графика. Черчение» 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1239803" y="3072604"/>
            <a:ext cx="10215634" cy="57150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Модуль «3</a:t>
            </a:r>
            <a:r>
              <a:rPr lang="en-US" dirty="0">
                <a:solidFill>
                  <a:schemeClr val="tx1"/>
                </a:solidFill>
              </a:rPr>
              <a:t>D-</a:t>
            </a:r>
            <a:r>
              <a:rPr lang="ru-RU" dirty="0">
                <a:solidFill>
                  <a:schemeClr val="tx1"/>
                </a:solidFill>
              </a:rPr>
              <a:t>моделирование, </a:t>
            </a:r>
            <a:r>
              <a:rPr lang="ru-RU" dirty="0" err="1">
                <a:solidFill>
                  <a:schemeClr val="tx1"/>
                </a:solidFill>
              </a:rPr>
              <a:t>прототипирование</a:t>
            </a:r>
            <a:r>
              <a:rPr lang="ru-RU" dirty="0">
                <a:solidFill>
                  <a:schemeClr val="tx1"/>
                </a:solidFill>
              </a:rPr>
              <a:t>, макетирование</a:t>
            </a:r>
            <a:r>
              <a:rPr lang="ru-RU" dirty="0"/>
              <a:t>» 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1311241" y="4144174"/>
            <a:ext cx="10144196" cy="57150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Модуль «Технологии обработки материалов и пищевых продуктов» 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1311241" y="5072868"/>
            <a:ext cx="10215634" cy="57150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Модуль «Робототехника»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82547" y="786589"/>
            <a:ext cx="11144328" cy="2554545"/>
          </a:xfrm>
          <a:prstGeom prst="rect">
            <a:avLst/>
          </a:prstGeom>
        </p:spPr>
        <p:txBody>
          <a:bodyPr wrap="square" numCol="2">
            <a:spAutoFit/>
          </a:bodyPr>
          <a:lstStyle/>
          <a:p>
            <a:r>
              <a:rPr lang="ru-RU" sz="2000" dirty="0"/>
              <a:t>Общее число часов, рекомендованных </a:t>
            </a:r>
          </a:p>
          <a:p>
            <a:r>
              <a:rPr lang="ru-RU" sz="2000" dirty="0"/>
              <a:t>для его изучения, – 272 часа: </a:t>
            </a:r>
          </a:p>
          <a:p>
            <a:r>
              <a:rPr lang="ru-RU" sz="2000" dirty="0"/>
              <a:t>в 5 классе – 68 часов (2 часа в неделю), </a:t>
            </a:r>
          </a:p>
          <a:p>
            <a:r>
              <a:rPr lang="ru-RU" sz="2000" dirty="0"/>
              <a:t>в 6 классе – 68 часов (2 часа в неделю), </a:t>
            </a:r>
          </a:p>
          <a:p>
            <a:r>
              <a:rPr lang="ru-RU" sz="2000" dirty="0"/>
              <a:t>в 7 классе – 68 часов (2 часа в неделю), </a:t>
            </a:r>
          </a:p>
          <a:p>
            <a:r>
              <a:rPr lang="ru-RU" sz="2000" dirty="0"/>
              <a:t>в 8 классе – 34 часа (1 час в неделю), </a:t>
            </a:r>
          </a:p>
          <a:p>
            <a:r>
              <a:rPr lang="ru-RU" sz="2000" dirty="0"/>
              <a:t>в 9 классе – 34 часа (1 час в неделю). </a:t>
            </a:r>
          </a:p>
          <a:p>
            <a:endParaRPr lang="ru-RU" sz="2000" dirty="0"/>
          </a:p>
          <a:p>
            <a:r>
              <a:rPr lang="ru-RU" sz="2000" dirty="0"/>
              <a:t>Общее число часов, рекомендованных </a:t>
            </a:r>
          </a:p>
          <a:p>
            <a:r>
              <a:rPr lang="ru-RU" sz="2000" dirty="0"/>
              <a:t>для изучения технологии – 135 часов:</a:t>
            </a:r>
          </a:p>
          <a:p>
            <a:r>
              <a:rPr lang="ru-RU" sz="2000" dirty="0"/>
              <a:t> в 1 классе – 33 часа (1 час в неделю), </a:t>
            </a:r>
          </a:p>
          <a:p>
            <a:r>
              <a:rPr lang="ru-RU" sz="2000" dirty="0"/>
              <a:t>во 2 классе – 34 часа (1 час в неделю), </a:t>
            </a:r>
          </a:p>
          <a:p>
            <a:r>
              <a:rPr lang="ru-RU" sz="2000" dirty="0"/>
              <a:t>в 3 классе – 34 часа (1 час в неделю),</a:t>
            </a:r>
          </a:p>
          <a:p>
            <a:r>
              <a:rPr lang="ru-RU" sz="2000" dirty="0"/>
              <a:t> в 4 классе – 34 часа (1 час в неделю). </a:t>
            </a:r>
          </a:p>
          <a:p>
            <a:endParaRPr lang="ru-RU" sz="2000" dirty="0"/>
          </a:p>
          <a:p>
            <a:endParaRPr lang="ru-RU" sz="20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525423" y="3001167"/>
            <a:ext cx="1107289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800" dirty="0"/>
              <a:t>Дополнительно рекомендуется выделить за счёт внеурочной деятельности</a:t>
            </a:r>
          </a:p>
          <a:p>
            <a:r>
              <a:rPr lang="ru-RU" sz="1800" dirty="0"/>
              <a:t> в 8 классе – 34 часа (1 час в неделю),</a:t>
            </a:r>
          </a:p>
          <a:p>
            <a:r>
              <a:rPr lang="ru-RU" sz="1800" dirty="0"/>
              <a:t> в 9 классе – 68 часов (2 часа в неделю). </a:t>
            </a:r>
          </a:p>
          <a:p>
            <a:r>
              <a:rPr lang="ru-RU" sz="1800" dirty="0"/>
              <a:t>Особое внимание на модули: </a:t>
            </a:r>
          </a:p>
          <a:p>
            <a:pPr>
              <a:buFont typeface="Wingdings" pitchFamily="2" charset="2"/>
              <a:buChar char="Ø"/>
            </a:pPr>
            <a:r>
              <a:rPr lang="ru-RU" sz="1800" dirty="0"/>
              <a:t>3D моделирование, макетирование и </a:t>
            </a:r>
            <a:r>
              <a:rPr lang="ru-RU" sz="1800" dirty="0" err="1"/>
              <a:t>прототипирование</a:t>
            </a:r>
            <a:r>
              <a:rPr lang="ru-RU" sz="1800" dirty="0"/>
              <a:t>; </a:t>
            </a:r>
          </a:p>
          <a:p>
            <a:pPr>
              <a:buFont typeface="Wingdings" pitchFamily="2" charset="2"/>
              <a:buChar char="Ø"/>
            </a:pPr>
            <a:r>
              <a:rPr lang="ru-RU" sz="1800" dirty="0"/>
              <a:t>компьютерная графика; </a:t>
            </a:r>
          </a:p>
          <a:p>
            <a:pPr>
              <a:buFont typeface="Wingdings" pitchFamily="2" charset="2"/>
              <a:buChar char="Ø"/>
            </a:pPr>
            <a:r>
              <a:rPr lang="ru-RU" sz="1800" dirty="0"/>
              <a:t>черчение (чтение чертежей); </a:t>
            </a:r>
          </a:p>
          <a:p>
            <a:pPr>
              <a:buFont typeface="Wingdings" pitchFamily="2" charset="2"/>
              <a:buChar char="Ø"/>
            </a:pPr>
            <a:r>
              <a:rPr lang="ru-RU" sz="1800" dirty="0"/>
              <a:t>робототехника; </a:t>
            </a:r>
          </a:p>
          <a:p>
            <a:pPr>
              <a:buFont typeface="Wingdings" pitchFamily="2" charset="2"/>
              <a:buChar char="Ø"/>
            </a:pPr>
            <a:r>
              <a:rPr lang="ru-RU" sz="1800" dirty="0" err="1"/>
              <a:t>беспилотники</a:t>
            </a:r>
            <a:r>
              <a:rPr lang="ru-RU" sz="1800" dirty="0"/>
              <a:t> (сборка) </a:t>
            </a:r>
          </a:p>
          <a:p>
            <a:pPr>
              <a:buFont typeface="Wingdings" pitchFamily="2" charset="2"/>
              <a:buChar char="Ø"/>
            </a:pPr>
            <a:r>
              <a:rPr lang="ru-RU" sz="1800" dirty="0"/>
              <a:t>+ вариативные модули. </a:t>
            </a:r>
          </a:p>
          <a:p>
            <a:r>
              <a:rPr lang="ru-RU" sz="1800" dirty="0"/>
              <a:t>Программа едина для всех (девочки, мальчики), можно изменить количество часов в модулях у групп МОДУЛИ МОГУТ ПРЕПОДАВАТЬ РАЗНЫЕ ПЕДАГОГИ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68233" y="143646"/>
            <a:ext cx="11858708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600" b="1" dirty="0"/>
              <a:t>Изменения в распределении часов по учебному предмету «Труд (технология)»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39671" y="143646"/>
            <a:ext cx="11644394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600" b="1" dirty="0"/>
              <a:t>Изменения в распределении часов по учебному предмету «Труд (технология)»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453985" y="858025"/>
          <a:ext cx="11144328" cy="522351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5721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721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870585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chemeClr val="tx1"/>
                          </a:solidFill>
                        </a:rPr>
                        <a:t>ФРП ООО по предмету «Технология» 2023 г.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chemeClr val="tx1"/>
                          </a:solidFill>
                        </a:rPr>
                        <a:t>ФРП ООО по предмету «Труд (технология)» 2024 г.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41610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/>
                        <a:t>Модуль «Производство и технологии» 34 часа</a:t>
                      </a:r>
                      <a:endParaRPr lang="ru-RU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/>
                        <a:t>Модуль «Производство и технологии» 20 часов: по 4 часа с 5 по 9 класс</a:t>
                      </a:r>
                      <a:endParaRPr lang="ru-RU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41610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/>
                        <a:t>Модуль «Компьютерная графика. Черчение» </a:t>
                      </a:r>
                    </a:p>
                    <a:p>
                      <a:pPr algn="ctr"/>
                      <a:r>
                        <a:rPr lang="ru-RU" sz="2000" dirty="0"/>
                        <a:t>34 часа</a:t>
                      </a:r>
                      <a:endParaRPr lang="ru-RU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/>
                        <a:t>Модуль «Компьютерная графика. Черчение» </a:t>
                      </a:r>
                    </a:p>
                    <a:p>
                      <a:pPr algn="ctr"/>
                      <a:r>
                        <a:rPr lang="ru-RU" sz="2000" dirty="0"/>
                        <a:t>34 часа (без изменений)</a:t>
                      </a:r>
                      <a:endParaRPr lang="ru-RU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64049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/>
                        <a:t>Модуль «3D-моделирование, </a:t>
                      </a:r>
                      <a:r>
                        <a:rPr lang="ru-RU" sz="2000" dirty="0" err="1"/>
                        <a:t>прототипирование</a:t>
                      </a:r>
                      <a:r>
                        <a:rPr lang="ru-RU" sz="2000" dirty="0"/>
                        <a:t>, макетирование» 34 часа: в 7 классе – 12 часов </a:t>
                      </a:r>
                    </a:p>
                    <a:p>
                      <a:pPr algn="ctr"/>
                      <a:r>
                        <a:rPr lang="ru-RU" sz="2000" dirty="0"/>
                        <a:t>в 8 и 9 классах по 11 часов </a:t>
                      </a:r>
                      <a:endParaRPr lang="ru-RU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/>
                        <a:t>Модуль «3D-моделирование, </a:t>
                      </a:r>
                      <a:r>
                        <a:rPr lang="ru-RU" sz="2000" dirty="0" err="1"/>
                        <a:t>прототипирование</a:t>
                      </a:r>
                      <a:r>
                        <a:rPr lang="ru-RU" sz="2000" dirty="0"/>
                        <a:t>, макетирование» 34 часа: в 7 классе – 10 часов </a:t>
                      </a:r>
                    </a:p>
                    <a:p>
                      <a:pPr algn="ctr"/>
                      <a:r>
                        <a:rPr lang="ru-RU" sz="2000" dirty="0"/>
                        <a:t>в 8 и 9 классах по 12 часов </a:t>
                      </a:r>
                      <a:endParaRPr lang="ru-RU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41610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/>
                        <a:t>Модуль «Робототехника» </a:t>
                      </a:r>
                    </a:p>
                    <a:p>
                      <a:pPr algn="ctr"/>
                      <a:r>
                        <a:rPr lang="ru-RU" sz="2000" dirty="0"/>
                        <a:t>88 часов</a:t>
                      </a:r>
                      <a:endParaRPr lang="ru-RU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/>
                        <a:t>Модуль «Робототехника» </a:t>
                      </a:r>
                    </a:p>
                    <a:p>
                      <a:pPr algn="ctr"/>
                      <a:r>
                        <a:rPr lang="ru-RU" sz="2000" dirty="0"/>
                        <a:t>88 часов (без изменений)</a:t>
                      </a:r>
                      <a:endParaRPr lang="ru-RU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064049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/>
                        <a:t>Модуль «Технологии обработки материалов и пищевых продуктов»</a:t>
                      </a:r>
                    </a:p>
                    <a:p>
                      <a:pPr algn="ctr"/>
                      <a:r>
                        <a:rPr lang="ru-RU" sz="2000" dirty="0"/>
                        <a:t> 84 часа</a:t>
                      </a:r>
                      <a:endParaRPr lang="ru-RU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/>
                        <a:t>Модуль «Технологии обработки материалов и пищевых продуктов» </a:t>
                      </a:r>
                    </a:p>
                    <a:p>
                      <a:pPr algn="ctr"/>
                      <a:r>
                        <a:rPr lang="ru-RU" sz="2000" dirty="0"/>
                        <a:t>98 часов (увеличено кол-во часов)</a:t>
                      </a:r>
                      <a:endParaRPr lang="ru-RU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25489" y="143646"/>
            <a:ext cx="1021563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/>
              <a:t>Инвариантный модуль «Производство и технологии»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239671" y="858026"/>
            <a:ext cx="11644394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/>
              <a:t>Цели</a:t>
            </a:r>
            <a:r>
              <a:rPr lang="ru-RU" dirty="0"/>
              <a:t> инвариантного модуля «Производство и технологии»:</a:t>
            </a:r>
          </a:p>
          <a:p>
            <a:endParaRPr lang="ru-RU" dirty="0"/>
          </a:p>
          <a:p>
            <a:pPr>
              <a:buFont typeface="Wingdings" pitchFamily="2" charset="2"/>
              <a:buChar char="Ø"/>
            </a:pPr>
            <a:r>
              <a:rPr lang="ru-RU" dirty="0"/>
              <a:t>Формирование общей картины мира техники и технологий, </a:t>
            </a:r>
            <a:r>
              <a:rPr lang="ru-RU" dirty="0" err="1"/>
              <a:t>техносферы</a:t>
            </a:r>
            <a:r>
              <a:rPr lang="ru-RU" dirty="0"/>
              <a:t> на основе содержания предмета «Технология» и </a:t>
            </a:r>
            <a:r>
              <a:rPr lang="ru-RU" dirty="0" err="1"/>
              <a:t>межпредметных</a:t>
            </a:r>
            <a:r>
              <a:rPr lang="ru-RU" dirty="0"/>
              <a:t> связей (с </a:t>
            </a:r>
            <a:r>
              <a:rPr lang="ru-RU" dirty="0" err="1"/>
              <a:t>естественно-научными</a:t>
            </a:r>
            <a:r>
              <a:rPr lang="ru-RU" dirty="0"/>
              <a:t> предметами, историей, социологией, экономикой, информатикой и пр.).</a:t>
            </a:r>
          </a:p>
          <a:p>
            <a:endParaRPr lang="ru-RU" dirty="0"/>
          </a:p>
          <a:p>
            <a:pPr>
              <a:buFont typeface="Wingdings" pitchFamily="2" charset="2"/>
              <a:buChar char="Ø"/>
            </a:pPr>
            <a:r>
              <a:rPr lang="ru-RU" dirty="0"/>
              <a:t>Концентрированное введение относительно сложных, но в то же время базовых технологических понятий, таких как техника, технология, материалы, машины и механизмы, проект и проектная деятельность, труд и культура труда, производство, профессия и компетенция, и пр.</a:t>
            </a:r>
          </a:p>
          <a:p>
            <a:endParaRPr lang="ru-RU" dirty="0"/>
          </a:p>
          <a:p>
            <a:pPr>
              <a:buFont typeface="Wingdings" pitchFamily="2" charset="2"/>
              <a:buChar char="Ø"/>
            </a:pPr>
            <a:r>
              <a:rPr lang="ru-RU" dirty="0"/>
              <a:t>Развитие политехнического кругозора и технологического тезауруса учащихся в области техники и технологии; приобщение их к правильному прочтению, пониманию и использованию в практической деятельности технологических понятий.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Метро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5466</TotalTime>
  <Words>2092</Words>
  <Application>Microsoft Office PowerPoint</Application>
  <PresentationFormat>Произвольный</PresentationFormat>
  <Paragraphs>285</Paragraphs>
  <Slides>21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7" baseType="lpstr">
      <vt:lpstr>Arial</vt:lpstr>
      <vt:lpstr>Arial Narrow</vt:lpstr>
      <vt:lpstr>Calibri</vt:lpstr>
      <vt:lpstr>Times New Roman</vt:lpstr>
      <vt:lpstr>Wingdings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Мусина Элиза Рашитовна</dc:creator>
  <cp:lastModifiedBy>Эльмир</cp:lastModifiedBy>
  <cp:revision>456</cp:revision>
  <cp:lastPrinted>2024-08-16T03:57:24Z</cp:lastPrinted>
  <dcterms:created xsi:type="dcterms:W3CDTF">2022-08-02T07:11:12Z</dcterms:created>
  <dcterms:modified xsi:type="dcterms:W3CDTF">2026-03-30T05:41:24Z</dcterms:modified>
</cp:coreProperties>
</file>